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53"/>
  </p:notesMasterIdLst>
  <p:sldIdLst>
    <p:sldId id="498" r:id="rId5"/>
    <p:sldId id="475" r:id="rId6"/>
    <p:sldId id="814" r:id="rId7"/>
    <p:sldId id="797" r:id="rId8"/>
    <p:sldId id="786" r:id="rId9"/>
    <p:sldId id="820" r:id="rId10"/>
    <p:sldId id="822" r:id="rId11"/>
    <p:sldId id="815" r:id="rId12"/>
    <p:sldId id="821" r:id="rId13"/>
    <p:sldId id="835" r:id="rId14"/>
    <p:sldId id="812" r:id="rId15"/>
    <p:sldId id="823" r:id="rId16"/>
    <p:sldId id="837" r:id="rId17"/>
    <p:sldId id="789" r:id="rId18"/>
    <p:sldId id="839" r:id="rId19"/>
    <p:sldId id="838" r:id="rId20"/>
    <p:sldId id="793" r:id="rId21"/>
    <p:sldId id="844" r:id="rId22"/>
    <p:sldId id="841" r:id="rId23"/>
    <p:sldId id="847" r:id="rId24"/>
    <p:sldId id="845" r:id="rId25"/>
    <p:sldId id="846" r:id="rId26"/>
    <p:sldId id="849" r:id="rId27"/>
    <p:sldId id="850" r:id="rId28"/>
    <p:sldId id="824" r:id="rId29"/>
    <p:sldId id="818" r:id="rId30"/>
    <p:sldId id="819" r:id="rId31"/>
    <p:sldId id="826" r:id="rId32"/>
    <p:sldId id="828" r:id="rId33"/>
    <p:sldId id="829" r:id="rId34"/>
    <p:sldId id="830" r:id="rId35"/>
    <p:sldId id="831" r:id="rId36"/>
    <p:sldId id="832" r:id="rId37"/>
    <p:sldId id="827" r:id="rId38"/>
    <p:sldId id="632" r:id="rId39"/>
    <p:sldId id="768" r:id="rId40"/>
    <p:sldId id="767" r:id="rId41"/>
    <p:sldId id="765" r:id="rId42"/>
    <p:sldId id="764" r:id="rId43"/>
    <p:sldId id="763" r:id="rId44"/>
    <p:sldId id="833" r:id="rId45"/>
    <p:sldId id="806" r:id="rId46"/>
    <p:sldId id="807" r:id="rId47"/>
    <p:sldId id="808" r:id="rId48"/>
    <p:sldId id="825" r:id="rId49"/>
    <p:sldId id="801" r:id="rId50"/>
    <p:sldId id="810" r:id="rId51"/>
    <p:sldId id="848" r:id="rId52"/>
  </p:sldIdLst>
  <p:sldSz cx="9144000" cy="6858000" type="screen4x3"/>
  <p:notesSz cx="6807200" cy="993933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6" clrIdx="0"/>
  <p:cmAuthor id="1" name="楽天株式会社" initials="楽天株式会社" lastIdx="19" clrIdx="1"/>
  <p:cmAuthor id="2" name="Hiroyuki Ito (The Hiro)" initials="TheHiro" lastIdx="1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0D296"/>
    <a:srgbClr val="FF9966"/>
    <a:srgbClr val="FF6600"/>
    <a:srgbClr val="BF0000"/>
    <a:srgbClr val="4D4D4D"/>
    <a:srgbClr val="969696"/>
    <a:srgbClr val="00506E"/>
    <a:srgbClr val="FF0066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/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A488322-F2BA-4B5B-9748-0D474271808F}" styleName="中間 3 - アクセント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中間 3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淡色 2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24" autoAdjust="0"/>
    <p:restoredTop sz="99204" autoAdjust="0"/>
  </p:normalViewPr>
  <p:slideViewPr>
    <p:cSldViewPr showGuides="1">
      <p:cViewPr varScale="1">
        <p:scale>
          <a:sx n="102" d="100"/>
          <a:sy n="102" d="100"/>
        </p:scale>
        <p:origin x="-1168" y="-104"/>
      </p:cViewPr>
      <p:guideLst>
        <p:guide orient="horz" pos="3861"/>
        <p:guide orient="horz" pos="2047"/>
        <p:guide orient="horz" pos="164"/>
        <p:guide orient="horz" pos="1706"/>
        <p:guide orient="horz" pos="504"/>
        <p:guide orient="horz" pos="3385"/>
        <p:guide orient="horz" pos="391"/>
        <p:guide pos="226"/>
        <p:guide pos="55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notesMaster" Target="notesMasters/notesMaster1.xml"/><Relationship Id="rId54" Type="http://schemas.openxmlformats.org/officeDocument/2006/relationships/printerSettings" Target="printerSettings/printerSettings1.bin"/><Relationship Id="rId55" Type="http://schemas.openxmlformats.org/officeDocument/2006/relationships/commentAuthors" Target="commentAuthors.xml"/><Relationship Id="rId56" Type="http://schemas.openxmlformats.org/officeDocument/2006/relationships/presProps" Target="presProps.xml"/><Relationship Id="rId57" Type="http://schemas.openxmlformats.org/officeDocument/2006/relationships/viewProps" Target="viewProps.xml"/><Relationship Id="rId58" Type="http://schemas.openxmlformats.org/officeDocument/2006/relationships/theme" Target="theme/theme1.xml"/><Relationship Id="rId59" Type="http://schemas.openxmlformats.org/officeDocument/2006/relationships/tableStyles" Target="tableStyles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4-08-03T09:30:32.953" idx="4">
    <p:pos x="3993" y="321"/>
    <p:text>各セッションの裏取りが必要。
特にテスト系・Metrics 系が散在している印象。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4-08-03T13:47:23.576" idx="5">
    <p:pos x="2425" y="3186"/>
    <p:text>URL 更新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4-08-03T14:06:17.677" idx="6">
    <p:pos x="1014" y="261"/>
    <p:text>氏名の typo に注意</p:text>
  </p:cm>
</p:cmLst>
</file>

<file path=ppt/media/image1.gif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0.jpeg>
</file>

<file path=ppt/media/image21.png>
</file>

<file path=ppt/media/image22.jpeg>
</file>

<file path=ppt/media/image23.jpeg>
</file>

<file path=ppt/media/image24.png>
</file>

<file path=ppt/media/image25.png>
</file>

<file path=ppt/media/image26.jpg>
</file>

<file path=ppt/media/image27.jpg>
</file>

<file path=ppt/media/image4.jpeg>
</file>

<file path=ppt/media/image5.png>
</file>

<file path=ppt/media/image6.gif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E22AB-730F-4C4B-A6E7-89E97B93078F}" type="datetimeFigureOut">
              <a:rPr kumimoji="1" lang="ja-JP" altLang="en-US" smtClean="0"/>
              <a:t>2014/08/03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8E3F1-FAA5-4043-BB02-BBDB9D30AFA5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4114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Hello</a:t>
            </a:r>
            <a:r>
              <a:rPr kumimoji="1" lang="en-US" altLang="ja-JP" baseline="0" dirty="0" smtClean="0"/>
              <a:t> everyone.</a:t>
            </a:r>
            <a:endParaRPr kumimoji="1" lang="en-US" altLang="ja-JP" dirty="0" smtClean="0"/>
          </a:p>
          <a:p>
            <a:r>
              <a:rPr kumimoji="1" lang="en-US" altLang="ja-JP" dirty="0" smtClean="0"/>
              <a:t>In this session,</a:t>
            </a:r>
            <a:r>
              <a:rPr kumimoji="1" lang="en-US" altLang="ja-JP" baseline="0" dirty="0" smtClean="0"/>
              <a:t> I’d like to talk about “Technology-Driven Development”.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3126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Here is this session’s agenda.</a:t>
            </a:r>
          </a:p>
          <a:p>
            <a:r>
              <a:rPr kumimoji="1" lang="en-US" altLang="ja-JP" baseline="0" dirty="0" smtClean="0"/>
              <a:t>At first, I will talk about the conditions and the challenges of my project.</a:t>
            </a:r>
          </a:p>
          <a:p>
            <a:r>
              <a:rPr kumimoji="1" lang="en-US" altLang="ja-JP" baseline="0" dirty="0" smtClean="0"/>
              <a:t>Next, I will explain the concrete approaches, CI/CD, TDD, and BDD.</a:t>
            </a:r>
          </a:p>
          <a:p>
            <a:r>
              <a:rPr kumimoji="1" lang="en-US" altLang="ja-JP" baseline="0" dirty="0" smtClean="0"/>
              <a:t>After that, I will talk about the results, problems, possibilities, and the future of Technology-Driven Development.</a:t>
            </a:r>
          </a:p>
          <a:p>
            <a:r>
              <a:rPr kumimoji="1" lang="en-US" altLang="ja-JP" baseline="0" dirty="0" smtClean="0"/>
              <a:t>At last I will conclude this report.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Again, this session’s theme is “Technology-Driven Development”.</a:t>
            </a:r>
          </a:p>
          <a:p>
            <a:r>
              <a:rPr kumimoji="1" lang="en-US" altLang="ja-JP" dirty="0" smtClean="0"/>
              <a:t>Of</a:t>
            </a:r>
            <a:r>
              <a:rPr kumimoji="1" lang="en-US" altLang="ja-JP" baseline="0" dirty="0" smtClean="0"/>
              <a:t> course, this name is derived from “Test-Driven Development”.</a:t>
            </a:r>
          </a:p>
          <a:p>
            <a:endParaRPr kumimoji="1" lang="en-US" altLang="ja-JP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Anyway,</a:t>
            </a:r>
            <a:r>
              <a:rPr kumimoji="1" lang="en-US" altLang="ja-JP" baseline="0" dirty="0" smtClean="0"/>
              <a:t> w</a:t>
            </a:r>
            <a:r>
              <a:rPr kumimoji="1" lang="en-US" altLang="ja-JP" dirty="0" smtClean="0"/>
              <a:t>hat is “Technology-Driven Development”?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Again, this session’s theme is “Technology-Driven Development”.</a:t>
            </a:r>
          </a:p>
          <a:p>
            <a:r>
              <a:rPr kumimoji="1" lang="en-US" altLang="ja-JP" dirty="0" smtClean="0"/>
              <a:t>Of</a:t>
            </a:r>
            <a:r>
              <a:rPr kumimoji="1" lang="en-US" altLang="ja-JP" baseline="0" dirty="0" smtClean="0"/>
              <a:t> course, this name is derived from “Test-Driven Development”.</a:t>
            </a:r>
          </a:p>
          <a:p>
            <a:endParaRPr kumimoji="1" lang="en-US" altLang="ja-JP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Anyway,</a:t>
            </a:r>
            <a:r>
              <a:rPr kumimoji="1" lang="en-US" altLang="ja-JP" baseline="0" dirty="0" smtClean="0"/>
              <a:t> w</a:t>
            </a:r>
            <a:r>
              <a:rPr kumimoji="1" lang="en-US" altLang="ja-JP" dirty="0" smtClean="0"/>
              <a:t>hat is “Technology-Driven Development”?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Again, this session’s theme is “Technology-Driven Development”.</a:t>
            </a:r>
          </a:p>
          <a:p>
            <a:r>
              <a:rPr kumimoji="1" lang="en-US" altLang="ja-JP" dirty="0" smtClean="0"/>
              <a:t>Of</a:t>
            </a:r>
            <a:r>
              <a:rPr kumimoji="1" lang="en-US" altLang="ja-JP" baseline="0" dirty="0" smtClean="0"/>
              <a:t> course, this name is derived from “Test-Driven Development”.</a:t>
            </a:r>
          </a:p>
          <a:p>
            <a:endParaRPr kumimoji="1" lang="en-US" altLang="ja-JP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Anyway,</a:t>
            </a:r>
            <a:r>
              <a:rPr kumimoji="1" lang="en-US" altLang="ja-JP" baseline="0" dirty="0" smtClean="0"/>
              <a:t> w</a:t>
            </a:r>
            <a:r>
              <a:rPr kumimoji="1" lang="en-US" altLang="ja-JP" dirty="0" smtClean="0"/>
              <a:t>hat is “Technology-Driven Development”?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Again, this session’s theme is “Technology-Driven Development”.</a:t>
            </a:r>
          </a:p>
          <a:p>
            <a:r>
              <a:rPr kumimoji="1" lang="en-US" altLang="ja-JP" dirty="0" smtClean="0"/>
              <a:t>Of</a:t>
            </a:r>
            <a:r>
              <a:rPr kumimoji="1" lang="en-US" altLang="ja-JP" baseline="0" dirty="0" smtClean="0"/>
              <a:t> course, this name is derived from “Test-Driven Development”.</a:t>
            </a:r>
          </a:p>
          <a:p>
            <a:endParaRPr kumimoji="1" lang="en-US" altLang="ja-JP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Anyway,</a:t>
            </a:r>
            <a:r>
              <a:rPr kumimoji="1" lang="en-US" altLang="ja-JP" baseline="0" dirty="0" smtClean="0"/>
              <a:t> w</a:t>
            </a:r>
            <a:r>
              <a:rPr kumimoji="1" lang="en-US" altLang="ja-JP" dirty="0" smtClean="0"/>
              <a:t>hat is “Technology-Driven Development”?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Again, this session’s theme is “Technology-Driven Development”.</a:t>
            </a:r>
          </a:p>
          <a:p>
            <a:r>
              <a:rPr kumimoji="1" lang="en-US" altLang="ja-JP" dirty="0" smtClean="0"/>
              <a:t>Of</a:t>
            </a:r>
            <a:r>
              <a:rPr kumimoji="1" lang="en-US" altLang="ja-JP" baseline="0" dirty="0" smtClean="0"/>
              <a:t> course, this name is derived from “Test-Driven Development”.</a:t>
            </a:r>
          </a:p>
          <a:p>
            <a:endParaRPr kumimoji="1" lang="en-US" altLang="ja-JP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Anyway,</a:t>
            </a:r>
            <a:r>
              <a:rPr kumimoji="1" lang="en-US" altLang="ja-JP" baseline="0" dirty="0" smtClean="0"/>
              <a:t> w</a:t>
            </a:r>
            <a:r>
              <a:rPr kumimoji="1" lang="en-US" altLang="ja-JP" dirty="0" smtClean="0"/>
              <a:t>hat is “Technology-Driven Development”?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Again, this session’s theme is “Technology-Driven Development”.</a:t>
            </a:r>
          </a:p>
          <a:p>
            <a:r>
              <a:rPr kumimoji="1" lang="en-US" altLang="ja-JP" dirty="0" smtClean="0"/>
              <a:t>Of</a:t>
            </a:r>
            <a:r>
              <a:rPr kumimoji="1" lang="en-US" altLang="ja-JP" baseline="0" dirty="0" smtClean="0"/>
              <a:t> course, this name is derived from “Test-Driven Development”.</a:t>
            </a:r>
          </a:p>
          <a:p>
            <a:endParaRPr kumimoji="1" lang="en-US" altLang="ja-JP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Anyway,</a:t>
            </a:r>
            <a:r>
              <a:rPr kumimoji="1" lang="en-US" altLang="ja-JP" baseline="0" dirty="0" smtClean="0"/>
              <a:t> w</a:t>
            </a:r>
            <a:r>
              <a:rPr kumimoji="1" lang="en-US" altLang="ja-JP" dirty="0" smtClean="0"/>
              <a:t>hat is “Technology-Driven Development”?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Here</a:t>
            </a:r>
            <a:r>
              <a:rPr kumimoji="1" lang="en-US" altLang="ja-JP" baseline="0" dirty="0" smtClean="0"/>
              <a:t> is the example of BDD test scenarios.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818394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Again, this session’s theme is “Technology-Driven Development”.</a:t>
            </a:r>
          </a:p>
          <a:p>
            <a:r>
              <a:rPr kumimoji="1" lang="en-US" altLang="ja-JP" dirty="0" smtClean="0"/>
              <a:t>Of</a:t>
            </a:r>
            <a:r>
              <a:rPr kumimoji="1" lang="en-US" altLang="ja-JP" baseline="0" dirty="0" smtClean="0"/>
              <a:t> course, this name is derived from “Test-Driven Development”.</a:t>
            </a:r>
          </a:p>
          <a:p>
            <a:endParaRPr kumimoji="1" lang="en-US" altLang="ja-JP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Anyway,</a:t>
            </a:r>
            <a:r>
              <a:rPr kumimoji="1" lang="en-US" altLang="ja-JP" baseline="0" dirty="0" smtClean="0"/>
              <a:t> w</a:t>
            </a:r>
            <a:r>
              <a:rPr kumimoji="1" lang="en-US" altLang="ja-JP" dirty="0" smtClean="0"/>
              <a:t>hat is “Technology-Driven Development”?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Here is this session’s agenda.</a:t>
            </a:r>
          </a:p>
          <a:p>
            <a:r>
              <a:rPr kumimoji="1" lang="en-US" altLang="ja-JP" baseline="0" dirty="0" smtClean="0"/>
              <a:t>At first, I will talk about the conditions and the challenges of my project.</a:t>
            </a:r>
          </a:p>
          <a:p>
            <a:r>
              <a:rPr kumimoji="1" lang="en-US" altLang="ja-JP" baseline="0" dirty="0" smtClean="0"/>
              <a:t>Next, I will explain the concrete approaches, CI/CD, TDD, and BDD.</a:t>
            </a:r>
          </a:p>
          <a:p>
            <a:r>
              <a:rPr kumimoji="1" lang="en-US" altLang="ja-JP" baseline="0" dirty="0" smtClean="0"/>
              <a:t>After that, I will talk about the results, problems, possibilities, and the future of Technology-Driven Development.</a:t>
            </a:r>
          </a:p>
          <a:p>
            <a:r>
              <a:rPr kumimoji="1" lang="en-US" altLang="ja-JP" baseline="0" dirty="0" smtClean="0"/>
              <a:t>At last I will conclude this report.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Here is this session’s agenda.</a:t>
            </a:r>
          </a:p>
          <a:p>
            <a:r>
              <a:rPr kumimoji="1" lang="en-US" altLang="ja-JP" baseline="0" dirty="0" smtClean="0"/>
              <a:t>At first, I will talk about the conditions and the challenges of my project.</a:t>
            </a:r>
          </a:p>
          <a:p>
            <a:r>
              <a:rPr kumimoji="1" lang="en-US" altLang="ja-JP" baseline="0" dirty="0" smtClean="0"/>
              <a:t>Next, I will explain the concrete approaches, CI/CD, TDD, and BDD.</a:t>
            </a:r>
          </a:p>
          <a:p>
            <a:r>
              <a:rPr kumimoji="1" lang="en-US" altLang="ja-JP" baseline="0" dirty="0" smtClean="0"/>
              <a:t>After that, I will talk about the results, problems, possibilities, and the future of Technology-Driven Development.</a:t>
            </a:r>
          </a:p>
          <a:p>
            <a:r>
              <a:rPr kumimoji="1" lang="en-US" altLang="ja-JP" baseline="0" dirty="0" smtClean="0"/>
              <a:t>At last I will conclude this report.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Here is this session’s agenda.</a:t>
            </a:r>
          </a:p>
          <a:p>
            <a:r>
              <a:rPr kumimoji="1" lang="en-US" altLang="ja-JP" baseline="0" dirty="0" smtClean="0"/>
              <a:t>At first, I will talk about the conditions and the challenges of my project.</a:t>
            </a:r>
          </a:p>
          <a:p>
            <a:r>
              <a:rPr kumimoji="1" lang="en-US" altLang="ja-JP" baseline="0" dirty="0" smtClean="0"/>
              <a:t>Next, I will explain the concrete approaches, CI/CD, TDD, and BDD.</a:t>
            </a:r>
          </a:p>
          <a:p>
            <a:r>
              <a:rPr kumimoji="1" lang="en-US" altLang="ja-JP" baseline="0" dirty="0" smtClean="0"/>
              <a:t>After that, I will talk about the results, problems, possibilities, and the future of Technology-Driven Development.</a:t>
            </a:r>
          </a:p>
          <a:p>
            <a:r>
              <a:rPr kumimoji="1" lang="en-US" altLang="ja-JP" baseline="0" dirty="0" smtClean="0"/>
              <a:t>At last I will conclude this report.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Therefore,</a:t>
            </a:r>
            <a:r>
              <a:rPr kumimoji="1" lang="en-US" altLang="ja-JP" baseline="0" dirty="0" smtClean="0"/>
              <a:t> I was highly-motivated!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3513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It means the new possibilities</a:t>
            </a:r>
            <a:r>
              <a:rPr kumimoji="1" lang="en-US" altLang="ja-JP" baseline="0" dirty="0" smtClean="0"/>
              <a:t> of Automation.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Here is this session’s agenda.</a:t>
            </a:r>
          </a:p>
          <a:p>
            <a:r>
              <a:rPr kumimoji="1" lang="en-US" altLang="ja-JP" baseline="0" dirty="0" smtClean="0"/>
              <a:t>At first, I will talk about the conditions and the challenges of my project.</a:t>
            </a:r>
          </a:p>
          <a:p>
            <a:r>
              <a:rPr kumimoji="1" lang="en-US" altLang="ja-JP" baseline="0" dirty="0" smtClean="0"/>
              <a:t>Next, I will explain the concrete approaches, CI/CD, TDD, and BDD.</a:t>
            </a:r>
          </a:p>
          <a:p>
            <a:r>
              <a:rPr kumimoji="1" lang="en-US" altLang="ja-JP" baseline="0" dirty="0" smtClean="0"/>
              <a:t>After that, I will talk about the results, problems, possibilities, and the future of Technology-Driven Development.</a:t>
            </a:r>
          </a:p>
          <a:p>
            <a:r>
              <a:rPr kumimoji="1" lang="en-US" altLang="ja-JP" baseline="0" dirty="0" smtClean="0"/>
              <a:t>At last I will conclude this report.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>
            <a:spLocks noGrp="1"/>
          </p:cNvSpPr>
          <p:nvPr>
            <p:ph type="ctrTitle"/>
          </p:nvPr>
        </p:nvSpPr>
        <p:spPr>
          <a:xfrm>
            <a:off x="360000" y="540000"/>
            <a:ext cx="8424000" cy="2160000"/>
          </a:xfrm>
          <a:prstGeom prst="rect">
            <a:avLst/>
          </a:prstGeom>
          <a:noFill/>
        </p:spPr>
        <p:txBody>
          <a:bodyPr anchor="b" anchorCtr="0">
            <a:normAutofit/>
          </a:bodyPr>
          <a:lstStyle>
            <a:lvl1pPr algn="l">
              <a:defRPr sz="40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/>
          </p:nvPr>
        </p:nvSpPr>
        <p:spPr>
          <a:xfrm>
            <a:off x="360000" y="3204000"/>
            <a:ext cx="8424000" cy="21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l">
              <a:buNone/>
              <a:defRPr sz="1400" b="1" baseline="0">
                <a:solidFill>
                  <a:schemeClr val="tx1"/>
                </a:solidFill>
                <a:latin typeface="Arial Unicode MS" pitchFamily="50" charset="-128"/>
                <a:ea typeface="ＭＳ Ｐゴシック" pitchFamily="50" charset="-128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77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360000" y="252000"/>
            <a:ext cx="8424000" cy="360000"/>
          </a:xfrm>
          <a:prstGeom prst="rect">
            <a:avLst/>
          </a:prstGeom>
          <a:noFill/>
        </p:spPr>
        <p:txBody>
          <a:bodyPr anchor="ctr" anchorCtr="1">
            <a:normAutofit/>
          </a:bodyPr>
          <a:lstStyle>
            <a:lvl1pPr algn="ctr">
              <a:defRPr sz="2800" b="1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dirty="0" smtClean="0"/>
              <a:t>スライド見出し</a:t>
            </a:r>
            <a:endParaRPr kumimoji="1" lang="ja-JP" altLang="en-US" dirty="0"/>
          </a:p>
        </p:txBody>
      </p:sp>
      <p:sp>
        <p:nvSpPr>
          <p:cNvPr id="10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1" name="スライド番号プレースホルダ 2"/>
          <p:cNvSpPr txBox="1">
            <a:spLocks noGrp="1"/>
          </p:cNvSpPr>
          <p:nvPr userDrawn="1"/>
        </p:nvSpPr>
        <p:spPr bwMode="auto">
          <a:xfrm>
            <a:off x="8600504" y="6387135"/>
            <a:ext cx="255198" cy="246221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A4208183-D1D2-4F7E-8D00-ABEF26284ACB}" type="slidenum">
              <a:rPr lang="en-US" altLang="ja-JP" sz="1000" b="1">
                <a:latin typeface="Arial" pitchFamily="34" charset="0"/>
                <a:cs typeface="Arial" pitchFamily="34" charset="0"/>
              </a:rPr>
              <a:pPr algn="r">
                <a:defRPr/>
              </a:pPr>
              <a:t>‹#›</a:t>
            </a:fld>
            <a:endParaRPr lang="en-US" altLang="ja-JP" sz="10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図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305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69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rakuten.co.jp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gilealliance.org/files/5014/0509/9284/ExperienceReport.2014.Ito.pdf" TargetMode="External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5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jpeg"/><Relationship Id="rId6" Type="http://schemas.openxmlformats.org/officeDocument/2006/relationships/hyperlink" Target="https://twitter.com/hageyahhoo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comments" Target="../comments/comment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jpeg"/><Relationship Id="rId5" Type="http://schemas.openxmlformats.org/officeDocument/2006/relationships/image" Target="../media/image23.jpeg"/><Relationship Id="rId6" Type="http://schemas.openxmlformats.org/officeDocument/2006/relationships/image" Target="../media/image5.png"/><Relationship Id="rId7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4" Type="http://schemas.openxmlformats.org/officeDocument/2006/relationships/image" Target="../media/image7.pn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4" Type="http://schemas.openxmlformats.org/officeDocument/2006/relationships/hyperlink" Target="http://books.rakuten.co.jp/rk/91a2285c6f0b4fea867632bcd286bf1d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gile2015.agilealliance.org/" TargetMode="External"/><Relationship Id="rId3" Type="http://schemas.openxmlformats.org/officeDocument/2006/relationships/image" Target="../media/image27.jp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d.hatena.ne.jp/hageyahhoo/20140730/1406683408" TargetMode="External"/><Relationship Id="rId4" Type="http://schemas.openxmlformats.org/officeDocument/2006/relationships/hyperlink" Target="http://www.agilealliance.org/files/5014/0509/9284/ExperienceReport.2014.Ito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107504" y="1143328"/>
            <a:ext cx="8928992" cy="3416320"/>
          </a:xfrm>
          <a:prstGeom prst="rect">
            <a:avLst/>
          </a:prstGeom>
          <a:ln>
            <a:noFill/>
          </a:ln>
        </p:spPr>
        <p:txBody>
          <a:bodyPr wrap="square" anchor="t" anchorCtr="0">
            <a:noAutofit/>
          </a:bodyPr>
          <a:lstStyle/>
          <a:p>
            <a:r>
              <a:rPr lang="en-US" altLang="ja-JP" sz="72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Report of Agile2014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As a Speaker and a Reporter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of the latest Agile in the world</a:t>
            </a:r>
            <a:endParaRPr lang="en-US" altLang="ja-JP" sz="6000" b="1" dirty="0" smtClean="0">
              <a:solidFill>
                <a:srgbClr val="C00000"/>
              </a:solidFill>
              <a:latin typeface="+mj-ea"/>
              <a:ea typeface="+mj-ea"/>
              <a:cs typeface="Arial" pitchFamily="34" charset="0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360427" y="4797152"/>
            <a:ext cx="8424798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Aug/</a:t>
            </a:r>
            <a:r>
              <a:rPr lang="en-US" altLang="ja-JP" sz="1400" b="1" dirty="0" smtClean="0">
                <a:solidFill>
                  <a:srgbClr val="0066FF"/>
                </a:solidFill>
                <a:latin typeface="Arial" pitchFamily="34" charset="0"/>
                <a:cs typeface="Arial" pitchFamily="34" charset="0"/>
              </a:rPr>
              <a:t>07</a:t>
            </a: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/2014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Hiroyuki Ito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Development Process Optimization Department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, </a:t>
            </a: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Rakuten, 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Inc.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  <a:hlinkClick r:id="rId3"/>
              </a:rPr>
              <a:t>http://www.rakuten.co.jp/</a:t>
            </a:r>
            <a:endParaRPr lang="en-US" altLang="ja-JP" sz="14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67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Trend of sessions</a:t>
            </a:r>
            <a:endParaRPr kumimoji="1" lang="ja-JP" altLang="en-US" dirty="0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692853"/>
              </p:ext>
            </p:extLst>
          </p:nvPr>
        </p:nvGraphicFramePr>
        <p:xfrm>
          <a:off x="251520" y="895957"/>
          <a:ext cx="8640961" cy="534135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3600400"/>
                <a:gridCol w="1296144"/>
                <a:gridCol w="3744417"/>
              </a:tblGrid>
              <a:tr h="2543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Category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015" marR="9015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Sessions</a:t>
                      </a:r>
                      <a:endParaRPr lang="en-US" altLang="ja-JP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015" marR="9015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Memo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015" marR="9015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Agile Bootcamp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7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Coaching &amp; Mentoring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Collaboration Culture &amp; Teams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Development Practices &amp; Craftsmanship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28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DevOps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Enterprise Agile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28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Experience Reports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TheHiro</a:t>
                      </a:r>
                      <a:r>
                        <a:rPr lang="en-US" altLang="ja-JP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make a presentation here.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Keynote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Leadership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Learning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Lightning Talks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Open Jam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All day event</a:t>
                      </a:r>
                      <a:r>
                        <a:rPr lang="en-US" altLang="ja-JP" sz="1200" u="none" strike="noStrike" baseline="0" dirty="0" smtClean="0">
                          <a:effectLst/>
                          <a:latin typeface="+mn-lt"/>
                        </a:rPr>
                        <a:t> held everyday.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Project Program and Portfolio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24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Research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Including LT for researchers.</a:t>
                      </a:r>
                      <a:r>
                        <a:rPr lang="en-US" altLang="ja-JP" sz="1200" u="none" strike="noStrike" baseline="0" dirty="0" smtClean="0">
                          <a:effectLst/>
                          <a:latin typeface="+mn-lt"/>
                        </a:rPr>
                        <a:t> 10 min/person.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Special Events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Including</a:t>
                      </a:r>
                      <a:r>
                        <a:rPr lang="en-US" altLang="ja-JP" sz="1200" u="none" strike="noStrike" baseline="0" dirty="0" smtClean="0">
                          <a:effectLst/>
                          <a:latin typeface="+mn-lt"/>
                        </a:rPr>
                        <a:t> parties.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Stalwarts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8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Testing &amp; Quality Assurance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User Experience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11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Working </a:t>
                      </a:r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with </a:t>
                      </a:r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Customers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Total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1" u="none" strike="noStrike" dirty="0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272</a:t>
                      </a:r>
                      <a:endParaRPr lang="en-US" altLang="ja-JP" sz="1200" b="1" i="0" u="none" strike="noStrike" dirty="0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3852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Comparison of trends</a:t>
            </a:r>
            <a:endParaRPr kumimoji="1" lang="ja-JP" altLang="en-US" dirty="0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925606"/>
              </p:ext>
            </p:extLst>
          </p:nvPr>
        </p:nvGraphicFramePr>
        <p:xfrm>
          <a:off x="323530" y="895957"/>
          <a:ext cx="8640000" cy="5342409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3312366"/>
                <a:gridCol w="672075"/>
                <a:gridCol w="672075"/>
                <a:gridCol w="672075"/>
                <a:gridCol w="3311409"/>
              </a:tblGrid>
              <a:tr h="19786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 smtClean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Category</a:t>
                      </a:r>
                      <a:endParaRPr lang="ja-JP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fi-FI" sz="900" b="1" u="none" strike="noStrike" dirty="0" err="1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Sessions</a:t>
                      </a:r>
                      <a:endParaRPr lang="fi-FI" sz="9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Memo</a:t>
                      </a:r>
                      <a:endParaRPr lang="ja-JP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</a:tr>
              <a:tr h="197867">
                <a:tc vMerge="1">
                  <a:txBody>
                    <a:bodyPr/>
                    <a:lstStyle/>
                    <a:p>
                      <a:pPr algn="ctr" fontAlgn="ctr"/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2012</a:t>
                      </a:r>
                      <a:endParaRPr lang="en-US" altLang="ja-JP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2013</a:t>
                      </a:r>
                      <a:endParaRPr lang="en-US" altLang="ja-JP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2014</a:t>
                      </a:r>
                      <a:endParaRPr lang="en-US" altLang="ja-JP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  <a:latin typeface="+mn-lt"/>
                        </a:rPr>
                        <a:t>Adoption &amp; Transformation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26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Divided</a:t>
                      </a:r>
                      <a:r>
                        <a:rPr lang="en-US" altLang="ja-JP" sz="9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into “Enterprise Agile”, “Learning”, and so on.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Agile Bootcamp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  <a:latin typeface="+mn-lt"/>
                        </a:rPr>
                        <a:t>Coaching &amp; Mentoring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16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Collaboration Culture &amp; Teams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18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23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err="1">
                          <a:effectLst/>
                          <a:latin typeface="+mn-lt"/>
                        </a:rPr>
                        <a:t>Crouedsourced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14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Held only 2013.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Development Practices &amp; Craftsmanship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16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20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28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err="1">
                          <a:effectLst/>
                          <a:latin typeface="+mn-lt"/>
                        </a:rPr>
                        <a:t>Distrubuted</a:t>
                      </a:r>
                      <a:r>
                        <a:rPr lang="en-US" sz="900" u="none" strike="noStrike" dirty="0">
                          <a:effectLst/>
                          <a:latin typeface="+mn-lt"/>
                        </a:rPr>
                        <a:t> Agile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5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DevOps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13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Emerging Applications of Agile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5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Enterprise Agile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21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19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Experience Reports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20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14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25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Keynote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Leadership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13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12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16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Lean Startup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Held only 2013.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Learning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17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Lightning Talks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900" u="none" strike="noStrike" baseline="0" dirty="0" smtClean="0">
                          <a:effectLst/>
                          <a:latin typeface="+mn-lt"/>
                        </a:rPr>
                        <a:t>10 min/person.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Open Jam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26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4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4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Including “Coaches Clinic” in 2012.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Project Program and Portfolio Management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25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24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Research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8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Including LT for researchers.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Special Events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8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Including</a:t>
                      </a:r>
                      <a:r>
                        <a:rPr lang="en-US" altLang="ja-JP" sz="900" u="none" strike="noStrike" baseline="0" dirty="0" smtClean="0">
                          <a:effectLst/>
                          <a:latin typeface="+mn-lt"/>
                        </a:rPr>
                        <a:t> parties.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Stalwarts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8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Testing &amp; Quality Assurance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12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11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13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User Experience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12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14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11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Working </a:t>
                      </a:r>
                      <a:r>
                        <a:rPr lang="en-US" sz="900" u="none" strike="noStrike" dirty="0">
                          <a:effectLst/>
                          <a:latin typeface="+mn-lt"/>
                        </a:rPr>
                        <a:t>with </a:t>
                      </a:r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Customers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17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17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Total</a:t>
                      </a:r>
                      <a:endParaRPr lang="ja-JP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b="1" u="none" strike="noStrike" dirty="0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242</a:t>
                      </a:r>
                      <a:endParaRPr lang="en-US" altLang="ja-JP" sz="900" b="1" i="0" u="none" strike="noStrike" dirty="0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b="1" u="none" strike="noStrike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259</a:t>
                      </a:r>
                      <a:endParaRPr lang="en-US" altLang="ja-JP" sz="900" b="1" i="0" u="none" strike="noStrike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b="1" u="none" strike="noStrike" dirty="0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272</a:t>
                      </a:r>
                      <a:endParaRPr lang="en-US" altLang="ja-JP" sz="900" b="1" i="0" u="none" strike="noStrike" dirty="0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2236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</a:t>
            </a: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of </a:t>
            </a: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590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Information and </a:t>
            </a:r>
            <a:r>
              <a:rPr lang="en-US" altLang="ja-JP" dirty="0" smtClean="0"/>
              <a:t>documents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Session information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★</a:t>
            </a: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3657270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resentation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 document published </a:t>
            </a: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cs typeface="ＭＳ 明朝"/>
              </a:rPr>
              <a:t>on Agile Alliance 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site</a:t>
            </a:r>
            <a:endParaRPr kumimoji="0" lang="en-US" altLang="ja-JP" sz="2400" b="0" kern="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  <a:cs typeface="ＭＳ 明朝"/>
              </a:rPr>
              <a:t>★</a:t>
            </a:r>
            <a:endParaRPr kumimoji="0" lang="en-US" altLang="ja-JP" sz="1800" b="0" kern="0" dirty="0" smtClean="0">
              <a:latin typeface="+mn-lt"/>
              <a:ea typeface="+mn-ea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301363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Paper published on Agile Alliance site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 smtClean="0">
                <a:latin typeface="+mn-lt"/>
                <a:ea typeface="+mn-ea"/>
                <a:cs typeface="ＭＳ 明朝"/>
                <a:hlinkClick r:id="rId3"/>
              </a:rPr>
              <a:t>http</a:t>
            </a:r>
            <a:r>
              <a:rPr kumimoji="0" lang="en-US" altLang="ja-JP" sz="1800" b="0" kern="0" dirty="0">
                <a:latin typeface="+mn-lt"/>
                <a:ea typeface="+mn-ea"/>
                <a:cs typeface="ＭＳ 明朝"/>
                <a:hlinkClick r:id="rId3"/>
              </a:rPr>
              <a:t>://www.agilealliance.org/files/5014/0509/9284/ExperienceReport.2014.</a:t>
            </a:r>
            <a:r>
              <a:rPr kumimoji="0" lang="en-US" altLang="ja-JP" sz="1800" b="0" kern="0" dirty="0" smtClean="0">
                <a:latin typeface="+mn-lt"/>
                <a:ea typeface="+mn-ea"/>
                <a:cs typeface="ＭＳ 明朝"/>
                <a:hlinkClick r:id="rId3"/>
              </a:rPr>
              <a:t>Ito.pdf</a:t>
            </a:r>
            <a:endParaRPr kumimoji="0" lang="en-US" altLang="ja-JP" sz="1800" b="0" kern="0" dirty="0" smtClean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875078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Before session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7" name="図 6" descr="01_セッション参加者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1" y="692696"/>
            <a:ext cx="8871385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16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Before </a:t>
            </a:r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session</a:t>
            </a:r>
            <a:r>
              <a:rPr lang="en-US" altLang="ja-JP" kern="0" dirty="0">
                <a:solidFill>
                  <a:schemeClr val="accent1"/>
                </a:solidFill>
                <a:latin typeface="+mn-lt"/>
                <a:ea typeface="+mj-ea"/>
              </a:rPr>
              <a:t> </a:t>
            </a:r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(expanded)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5" name="図 4" descr="満員御礼の魚拓_2014-07-27 のコピー 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5227"/>
            <a:ext cx="9144000" cy="2787547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 bwMode="auto">
          <a:xfrm>
            <a:off x="251520" y="4077072"/>
            <a:ext cx="4176464" cy="720080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正方形/長方形 6"/>
          <p:cNvSpPr/>
          <p:nvPr/>
        </p:nvSpPr>
        <p:spPr bwMode="auto">
          <a:xfrm>
            <a:off x="8207055" y="2480444"/>
            <a:ext cx="648072" cy="504056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円形吹き出し 7"/>
          <p:cNvSpPr/>
          <p:nvPr/>
        </p:nvSpPr>
        <p:spPr bwMode="auto">
          <a:xfrm>
            <a:off x="5364088" y="5157192"/>
            <a:ext cx="3528392" cy="935541"/>
          </a:xfrm>
          <a:prstGeom prst="wedgeEllipseCallout">
            <a:avLst>
              <a:gd name="adj1" fmla="val -49191"/>
              <a:gd name="adj2" fmla="val -119202"/>
            </a:avLst>
          </a:prstGeom>
          <a:solidFill>
            <a:srgbClr val="FFFF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accent1"/>
                </a:solidFill>
              </a:rPr>
              <a:t>Fully booked!</a:t>
            </a:r>
            <a:r>
              <a:rPr lang="en-US" altLang="ja-JP" sz="2400" b="1" dirty="0" smtClean="0">
                <a:solidFill>
                  <a:schemeClr val="accent1"/>
                </a:solidFill>
              </a:rPr>
              <a:t>?</a:t>
            </a:r>
          </a:p>
          <a:p>
            <a:pPr algn="ctr"/>
            <a:r>
              <a:rPr lang="en-US" altLang="ja-JP" sz="2400" b="1" dirty="0" smtClean="0">
                <a:solidFill>
                  <a:schemeClr val="accent1"/>
                </a:solidFill>
              </a:rPr>
              <a:t>(105 seats)</a:t>
            </a:r>
            <a:endParaRPr lang="en-US" altLang="ja-JP" sz="2400" b="1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961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On session program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02_セッション情報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52" y="850900"/>
            <a:ext cx="9036496" cy="5083029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 bwMode="auto">
          <a:xfrm>
            <a:off x="3779912" y="2564904"/>
            <a:ext cx="3456384" cy="1656184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40491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Venue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03_room_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992" y="849600"/>
            <a:ext cx="4716016" cy="2652759"/>
          </a:xfrm>
          <a:prstGeom prst="rect">
            <a:avLst/>
          </a:prstGeom>
        </p:spPr>
      </p:pic>
      <p:pic>
        <p:nvPicPr>
          <p:cNvPr id="3" name="図 2" descr="03_room_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" y="3645024"/>
            <a:ext cx="4464496" cy="2511280"/>
          </a:xfrm>
          <a:prstGeom prst="rect">
            <a:avLst/>
          </a:prstGeom>
        </p:spPr>
      </p:pic>
      <p:pic>
        <p:nvPicPr>
          <p:cNvPr id="5" name="図 4" descr="05_room_3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31" y="3645024"/>
            <a:ext cx="4464496" cy="251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84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Key item as a speaker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8" name="図 7" descr="06_bad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836" y="849600"/>
            <a:ext cx="2952328" cy="524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857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Image of presentation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3" name="図 2" descr="登壇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2" y="849600"/>
            <a:ext cx="9066097" cy="50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95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2"/>
          <p:cNvSpPr txBox="1">
            <a:spLocks/>
          </p:cNvSpPr>
          <p:nvPr/>
        </p:nvSpPr>
        <p:spPr>
          <a:xfrm>
            <a:off x="3660078" y="1016733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rgbClr val="000000"/>
                </a:solidFill>
                <a:latin typeface="+mn-lt"/>
                <a:ea typeface="+mn-ea"/>
              </a:rPr>
              <a:t>Hiroyuki Ito</a:t>
            </a: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About me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4857919"/>
            <a:ext cx="3404220" cy="1144041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8" y="4857919"/>
            <a:ext cx="3413521" cy="1153342"/>
          </a:xfrm>
          <a:prstGeom prst="rect">
            <a:avLst/>
          </a:prstGeom>
        </p:spPr>
      </p:pic>
      <p:pic>
        <p:nvPicPr>
          <p:cNvPr id="1026" name="Picture 2" descr="C:\Users\hiroyuki.a.ito\Pictures\Thehiro_v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78" y="1016732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2"/>
          <p:cNvSpPr txBox="1">
            <a:spLocks/>
          </p:cNvSpPr>
          <p:nvPr/>
        </p:nvSpPr>
        <p:spPr>
          <a:xfrm>
            <a:off x="3660078" y="3169996"/>
            <a:ext cx="5400320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Test-Driven</a:t>
            </a:r>
          </a:p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Development Group</a:t>
            </a:r>
            <a:endParaRPr lang="en-US" altLang="ja-JP" sz="360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3660078" y="2089634"/>
            <a:ext cx="540032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b="0" kern="0" dirty="0" smtClean="0">
                <a:solidFill>
                  <a:schemeClr val="accent6"/>
                </a:solidFill>
                <a:latin typeface="+mn-lt"/>
                <a:ea typeface="+mn-ea"/>
                <a:hlinkClick r:id="rId6"/>
              </a:rPr>
              <a:t>@hageyahhoo</a:t>
            </a:r>
            <a:endParaRPr lang="en-US" altLang="ja-JP" sz="3600" b="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6540398" y="1016733"/>
            <a:ext cx="25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latin typeface="+mn-lt"/>
                <a:ea typeface="+mn-ea"/>
              </a:rPr>
              <a:t>(The Hiro)</a:t>
            </a:r>
          </a:p>
        </p:txBody>
      </p:sp>
    </p:spTree>
    <p:extLst>
      <p:ext uri="{BB962C8B-B14F-4D97-AF65-F5344CB8AC3E}">
        <p14:creationId xmlns:p14="http://schemas.microsoft.com/office/powerpoint/2010/main" val="522943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Result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About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60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persons attended.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Attendance Ratio =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57%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Average : about </a:t>
            </a:r>
            <a:r>
              <a:rPr kumimoji="0" lang="en-US" altLang="ja-JP" sz="2400" kern="0" dirty="0" smtClean="0">
                <a:solidFill>
                  <a:srgbClr val="0066FF"/>
                </a:solidFill>
                <a:latin typeface="+mn-lt"/>
                <a:ea typeface="+mn-ea"/>
                <a:cs typeface="ＭＳ 明朝"/>
              </a:rPr>
              <a:t>50%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(-&gt;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GOOD!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)</a:t>
            </a: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252000" y="465313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My shepherds 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often reacted positively during my presentation.</a:t>
            </a:r>
            <a:endParaRPr kumimoji="0" lang="en-US" altLang="ja-JP" sz="2400" b="0" kern="0" dirty="0" smtClean="0">
              <a:solidFill>
                <a:srgbClr val="000000"/>
              </a:solidFill>
              <a:latin typeface="+mn-lt"/>
              <a:cs typeface="ＭＳ 明朝"/>
            </a:endParaRP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He is a real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cs typeface="ＭＳ 明朝"/>
              </a:rPr>
              <a:t>SAMURAI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! (-&gt;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cs typeface="ＭＳ 明朝"/>
              </a:rPr>
              <a:t>Maybe good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cs typeface="ＭＳ 明朝"/>
                <a:sym typeface="Wingdings"/>
              </a:rPr>
              <a:t>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)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9929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Only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3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persons left during my presentation.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Remaining Ratio =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95%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Average : about </a:t>
            </a:r>
            <a:r>
              <a:rPr kumimoji="0" lang="en-US" altLang="ja-JP" sz="2400" kern="0" dirty="0" smtClean="0">
                <a:solidFill>
                  <a:srgbClr val="0066FF"/>
                </a:solidFill>
                <a:latin typeface="+mn-lt"/>
                <a:ea typeface="+mn-ea"/>
                <a:cs typeface="ＭＳ 明朝"/>
              </a:rPr>
              <a:t>80%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(-&gt;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GOOD!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32265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6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Rebecca Wirfs-Brock: Track chair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RebeccaAndHir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4" y="850900"/>
            <a:ext cx="8935772" cy="502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804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Jutta Eckstein: My shepherd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6" name="図 5" descr="JuttaAndHir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59" y="849600"/>
            <a:ext cx="8938083" cy="502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1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Impression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Englishnization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is useful.</a:t>
            </a:r>
            <a:endParaRPr kumimoji="0" lang="en-US" altLang="ja-JP" sz="2400" b="0" kern="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I had no trouble</a:t>
            </a: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making a presentation with English.</a:t>
            </a: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s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peaking in front of many English native speakers.</a:t>
            </a:r>
            <a:endParaRPr kumimoji="0" lang="en-US" altLang="ja-JP" sz="2400" b="0" kern="0" dirty="0" smtClean="0">
              <a:solidFill>
                <a:schemeClr val="tx1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252000" y="465313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cs typeface="ＭＳ 明朝"/>
              </a:rPr>
              <a:t>Writing a paper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 was very useful for</a:t>
            </a:r>
            <a:endParaRPr kumimoji="0" lang="en-US" altLang="ja-JP" sz="2400" b="0" kern="0" dirty="0" smtClean="0">
              <a:solidFill>
                <a:srgbClr val="000000"/>
              </a:solidFill>
              <a:latin typeface="+mn-lt"/>
              <a:cs typeface="ＭＳ 明朝"/>
            </a:endParaRP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cs typeface="ＭＳ 明朝"/>
              </a:rPr>
              <a:t>c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larifying ideas got through your work.</a:t>
            </a: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cs typeface="ＭＳ 明朝"/>
              </a:rPr>
              <a:t>a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cquiring how to think, evaluate, and explain objectively.</a:t>
            </a: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publishing ideas throughout the world easily and fast.</a:t>
            </a:r>
            <a:endParaRPr kumimoji="0" lang="en-US" altLang="ja-JP" sz="2400" b="0" kern="0" dirty="0" smtClean="0">
              <a:solidFill>
                <a:srgbClr val="000000"/>
              </a:solidFill>
              <a:latin typeface="+mn-lt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9929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Practicing a presentation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was very useful.</a:t>
            </a:r>
            <a:endParaRPr kumimoji="0" lang="en-US" altLang="ja-JP" sz="2400" b="0" kern="0" dirty="0" smtClean="0">
              <a:solidFill>
                <a:schemeClr val="tx1"/>
              </a:solidFill>
              <a:latin typeface="+mn-lt"/>
              <a:ea typeface="+mn-ea"/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Feedback is very important before the real presentation.</a:t>
            </a:r>
            <a:endParaRPr kumimoji="0" lang="en-US" altLang="ja-JP" sz="2400" b="0" kern="0" dirty="0" smtClean="0">
              <a:solidFill>
                <a:schemeClr val="tx1"/>
              </a:solidFill>
              <a:latin typeface="+mn-lt"/>
              <a:ea typeface="+mn-ea"/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Rakuten members gave me a lot of insightful feedbacks before the conference.</a:t>
            </a:r>
            <a:endParaRPr kumimoji="0" lang="en-US" altLang="ja-JP" sz="2400" b="0" kern="0" dirty="0" smtClean="0">
              <a:solidFill>
                <a:schemeClr val="tx1"/>
              </a:solidFill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4280405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Next Action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Attend as a speaker again!</a:t>
            </a:r>
            <a:endParaRPr kumimoji="0" lang="en-US" altLang="ja-JP" sz="2400" b="0" kern="0" dirty="0" smtClean="0">
              <a:solidFill>
                <a:schemeClr val="tx1"/>
              </a:solidFill>
              <a:latin typeface="+mn-lt"/>
              <a:ea typeface="+mn-ea"/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I have some themes</a:t>
            </a:r>
            <a:endParaRPr kumimoji="0" lang="en-US" altLang="ja-JP" sz="2400" b="0" kern="0" dirty="0" smtClean="0">
              <a:solidFill>
                <a:schemeClr val="tx1"/>
              </a:solidFill>
              <a:latin typeface="+mn-lt"/>
              <a:ea typeface="+mn-ea"/>
              <a:cs typeface="ＭＳ 明朝"/>
            </a:endParaRP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Advanced testing</a:t>
            </a: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Improve by metrics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9929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>
                <a:solidFill>
                  <a:srgbClr val="BF0000"/>
                </a:solidFill>
                <a:cs typeface="ＭＳ 明朝"/>
              </a:rPr>
              <a:t>Nurture younger </a:t>
            </a:r>
            <a:r>
              <a:rPr kumimoji="0" lang="en-US" altLang="ja-JP" sz="2400" kern="0" dirty="0" smtClean="0">
                <a:solidFill>
                  <a:srgbClr val="BF0000"/>
                </a:solidFill>
                <a:cs typeface="ＭＳ 明朝"/>
              </a:rPr>
              <a:t>members and colleagues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cs typeface="ＭＳ 明朝"/>
              </a:rPr>
              <a:t>for consistent growth of our company.</a:t>
            </a:r>
            <a:endParaRPr kumimoji="0" lang="en-US" altLang="ja-JP" sz="2400" b="0" kern="0" dirty="0">
              <a:solidFill>
                <a:schemeClr val="tx1"/>
              </a:solidFill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Write and submit papers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Attend the next conference as a speaker</a:t>
            </a:r>
          </a:p>
        </p:txBody>
      </p:sp>
    </p:spTree>
    <p:extLst>
      <p:ext uri="{BB962C8B-B14F-4D97-AF65-F5344CB8AC3E}">
        <p14:creationId xmlns:p14="http://schemas.microsoft.com/office/powerpoint/2010/main" val="4280405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</a:t>
            </a: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of </a:t>
            </a: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590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Previous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3366F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800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0213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The latest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3366F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800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rgbClr val="660066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rgbClr val="008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373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8" grpId="0"/>
      <p:bldP spid="18" grpId="0"/>
      <p:bldP spid="1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rgbClr val="660066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1. Enterprise Agile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49763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グループ化 17"/>
          <p:cNvGrpSpPr/>
          <p:nvPr/>
        </p:nvGrpSpPr>
        <p:grpSpPr>
          <a:xfrm>
            <a:off x="855477" y="1788691"/>
            <a:ext cx="1521476" cy="2110952"/>
            <a:chOff x="1266668" y="1788691"/>
            <a:chExt cx="1521476" cy="2110952"/>
          </a:xfrm>
        </p:grpSpPr>
        <p:sp>
          <p:nvSpPr>
            <p:cNvPr id="8" name="Isosceles Triangle 15"/>
            <p:cNvSpPr/>
            <p:nvPr/>
          </p:nvSpPr>
          <p:spPr bwMode="auto">
            <a:xfrm>
              <a:off x="1632030" y="2150451"/>
              <a:ext cx="790752" cy="986617"/>
            </a:xfrm>
            <a:prstGeom prst="triangl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0" name="Oval 14"/>
            <p:cNvSpPr/>
            <p:nvPr/>
          </p:nvSpPr>
          <p:spPr bwMode="auto">
            <a:xfrm>
              <a:off x="1616215" y="1788691"/>
              <a:ext cx="790752" cy="805738"/>
            </a:xfrm>
            <a:prstGeom prst="ellips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1266668" y="3291053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6169160" y="1588283"/>
            <a:ext cx="1521476" cy="2110952"/>
            <a:chOff x="6929952" y="1196752"/>
            <a:chExt cx="1521476" cy="2110952"/>
          </a:xfrm>
        </p:grpSpPr>
        <p:sp>
          <p:nvSpPr>
            <p:cNvPr id="42" name="Isosceles Triangle 15"/>
            <p:cNvSpPr/>
            <p:nvPr/>
          </p:nvSpPr>
          <p:spPr bwMode="auto">
            <a:xfrm>
              <a:off x="7279499" y="1558512"/>
              <a:ext cx="790752" cy="986617"/>
            </a:xfrm>
            <a:prstGeom prst="triangl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3" name="Oval 14"/>
            <p:cNvSpPr/>
            <p:nvPr/>
          </p:nvSpPr>
          <p:spPr bwMode="auto">
            <a:xfrm>
              <a:off x="7279499" y="1196752"/>
              <a:ext cx="790752" cy="805738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6929952" y="2699114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Executive</a:t>
              </a:r>
              <a:endParaRPr kumimoji="1" lang="en-US" altLang="ja-JP" sz="2400" dirty="0" smtClean="0"/>
            </a:p>
          </p:txBody>
        </p:sp>
      </p:grpSp>
      <p:grpSp>
        <p:nvGrpSpPr>
          <p:cNvPr id="14" name="グループ化 13"/>
          <p:cNvGrpSpPr/>
          <p:nvPr/>
        </p:nvGrpSpPr>
        <p:grpSpPr>
          <a:xfrm>
            <a:off x="6518761" y="3631049"/>
            <a:ext cx="1521476" cy="2110952"/>
            <a:chOff x="6929952" y="4088654"/>
            <a:chExt cx="1521476" cy="2110952"/>
          </a:xfrm>
        </p:grpSpPr>
        <p:sp>
          <p:nvSpPr>
            <p:cNvPr id="46" name="Isosceles Triangle 15"/>
            <p:cNvSpPr/>
            <p:nvPr/>
          </p:nvSpPr>
          <p:spPr bwMode="auto">
            <a:xfrm>
              <a:off x="7295311" y="4450413"/>
              <a:ext cx="790752" cy="98661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7" name="Oval 14"/>
            <p:cNvSpPr/>
            <p:nvPr/>
          </p:nvSpPr>
          <p:spPr bwMode="auto">
            <a:xfrm>
              <a:off x="7279499" y="4088654"/>
              <a:ext cx="790752" cy="80573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6929952" y="5591016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Manager</a:t>
              </a: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4245205" y="3360180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376953" y="3655289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3536758" y="1353278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Enterprise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9" name="円/楕円 18"/>
          <p:cNvSpPr/>
          <p:nvPr/>
        </p:nvSpPr>
        <p:spPr bwMode="auto">
          <a:xfrm>
            <a:off x="251520" y="764704"/>
            <a:ext cx="8712968" cy="5760640"/>
          </a:xfrm>
          <a:prstGeom prst="ellipse">
            <a:avLst/>
          </a:prstGeom>
          <a:noFill/>
          <a:ln w="381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四角形吹き出し 57"/>
          <p:cNvSpPr/>
          <p:nvPr/>
        </p:nvSpPr>
        <p:spPr bwMode="auto">
          <a:xfrm>
            <a:off x="4694412" y="5742001"/>
            <a:ext cx="3600000" cy="720000"/>
          </a:xfrm>
          <a:prstGeom prst="wedgeRectCallout">
            <a:avLst>
              <a:gd name="adj1" fmla="val -57268"/>
              <a:gd name="adj2" fmla="val -92460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8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Over barriers/silos</a:t>
            </a:r>
            <a:endParaRPr kumimoji="0" lang="ja-JP" altLang="en-US" sz="28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56344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 txBox="1">
            <a:spLocks/>
          </p:cNvSpPr>
          <p:nvPr/>
        </p:nvSpPr>
        <p:spPr>
          <a:xfrm>
            <a:off x="360000" y="1192412"/>
            <a:ext cx="8424000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/>
              <a:t>What is Agile2014?</a:t>
            </a:r>
            <a:endParaRPr lang="en-US" altLang="ja-JP" sz="96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4192983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Asked for one executive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Executiv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39" y="764704"/>
            <a:ext cx="4209673" cy="547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円形吹き出し 45"/>
          <p:cNvSpPr/>
          <p:nvPr/>
        </p:nvSpPr>
        <p:spPr bwMode="auto">
          <a:xfrm>
            <a:off x="4557812" y="2061171"/>
            <a:ext cx="4608512" cy="2735658"/>
          </a:xfrm>
          <a:prstGeom prst="wedgeEllipseCallout">
            <a:avLst>
              <a:gd name="adj1" fmla="val -69921"/>
              <a:gd name="adj2" fmla="val 255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3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YES, YOU CAN!</a:t>
            </a:r>
            <a:endParaRPr kumimoji="0" lang="ja-JP" altLang="en-US" sz="3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882068" y="5156020"/>
            <a:ext cx="3960000" cy="108000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en-US" sz="2800" kern="0" dirty="0" smtClean="0"/>
              <a:t>We changed scope!</a:t>
            </a:r>
            <a:endParaRPr kumimoji="0" lang="en-US" altLang="en-US" sz="2800" kern="0" dirty="0" smtClean="0">
              <a:solidFill>
                <a:srgbClr val="B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582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This session’s theme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3" name="タイトル 2"/>
          <p:cNvSpPr txBox="1">
            <a:spLocks/>
          </p:cNvSpPr>
          <p:nvPr/>
        </p:nvSpPr>
        <p:spPr>
          <a:xfrm>
            <a:off x="360000" y="1192412"/>
            <a:ext cx="8424000" cy="4473176"/>
          </a:xfrm>
          <a:prstGeom prst="rect">
            <a:avLst/>
          </a:prstGeom>
          <a:noFill/>
          <a:ln>
            <a:solidFill>
              <a:srgbClr val="BF0000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/>
              <a:t>Need</a:t>
            </a:r>
          </a:p>
          <a:p>
            <a:r>
              <a:rPr lang="en-US" altLang="ja-JP" sz="9600" b="0" dirty="0" smtClean="0">
                <a:solidFill>
                  <a:srgbClr val="000000"/>
                </a:solidFill>
                <a:latin typeface="+mn-ea"/>
                <a:ea typeface="+mn-ea"/>
                <a:cs typeface="ＭＳ 明朝"/>
              </a:rPr>
              <a:t>Technical</a:t>
            </a:r>
          </a:p>
          <a:p>
            <a:r>
              <a:rPr lang="en-US" altLang="ja-JP" sz="9600" b="0" dirty="0" smtClean="0">
                <a:solidFill>
                  <a:srgbClr val="000000"/>
                </a:solidFill>
                <a:latin typeface="+mn-ea"/>
                <a:ea typeface="+mn-ea"/>
                <a:cs typeface="ＭＳ 明朝"/>
              </a:rPr>
              <a:t>Foundation</a:t>
            </a:r>
          </a:p>
        </p:txBody>
      </p:sp>
    </p:spTree>
    <p:extLst>
      <p:ext uri="{BB962C8B-B14F-4D97-AF65-F5344CB8AC3E}">
        <p14:creationId xmlns:p14="http://schemas.microsoft.com/office/powerpoint/2010/main" val="3802824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28" name="Picture 4" descr="C:\Users\hiroyuki.a.ito\Pictures\TDD\TestFligh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22" y="2964309"/>
            <a:ext cx="3414889" cy="1024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矢印コネクタ 5"/>
          <p:cNvCxnSpPr>
            <a:stCxn id="1026" idx="1"/>
            <a:endCxn id="1028" idx="3"/>
          </p:cNvCxnSpPr>
          <p:nvPr/>
        </p:nvCxnSpPr>
        <p:spPr>
          <a:xfrm flipH="1">
            <a:off x="3603111" y="2407450"/>
            <a:ext cx="3194158" cy="106909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>
            <a:stCxn id="1028" idx="2"/>
            <a:endCxn id="28" idx="0"/>
          </p:cNvCxnSpPr>
          <p:nvPr/>
        </p:nvCxnSpPr>
        <p:spPr>
          <a:xfrm flipH="1">
            <a:off x="825153" y="3988776"/>
            <a:ext cx="1070514" cy="4643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1028" idx="2"/>
            <a:endCxn id="27" idx="0"/>
          </p:cNvCxnSpPr>
          <p:nvPr/>
        </p:nvCxnSpPr>
        <p:spPr>
          <a:xfrm>
            <a:off x="1895667" y="3988776"/>
            <a:ext cx="7462" cy="4621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028" idx="2"/>
            <a:endCxn id="26" idx="0"/>
          </p:cNvCxnSpPr>
          <p:nvPr/>
        </p:nvCxnSpPr>
        <p:spPr>
          <a:xfrm>
            <a:off x="1895667" y="3988776"/>
            <a:ext cx="1085437" cy="46219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  <p:sp>
        <p:nvSpPr>
          <p:cNvPr id="33" name="タイトル 2"/>
          <p:cNvSpPr txBox="1">
            <a:spLocks/>
          </p:cNvSpPr>
          <p:nvPr/>
        </p:nvSpPr>
        <p:spPr>
          <a:xfrm>
            <a:off x="3851920" y="5697352"/>
            <a:ext cx="4896544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We demonstrate latest application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to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the business analyst and managers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in every daily scrum</a:t>
            </a:r>
            <a:endParaRPr lang="en-US" altLang="ja-JP" sz="2000" b="0" dirty="0" smtClean="0">
              <a:solidFill>
                <a:schemeClr val="tx1"/>
              </a:solidFill>
              <a:latin typeface="+mn-ea"/>
              <a:ea typeface="+mn-ea"/>
              <a:cs typeface="ＭＳ 明朝"/>
            </a:endParaRPr>
          </a:p>
        </p:txBody>
      </p:sp>
      <p:cxnSp>
        <p:nvCxnSpPr>
          <p:cNvPr id="55" name="直線コネクタ 54"/>
          <p:cNvCxnSpPr/>
          <p:nvPr/>
        </p:nvCxnSpPr>
        <p:spPr>
          <a:xfrm>
            <a:off x="1281122" y="3802895"/>
            <a:ext cx="2480774" cy="0"/>
          </a:xfrm>
          <a:prstGeom prst="line">
            <a:avLst/>
          </a:prstGeom>
          <a:ln w="25400">
            <a:solidFill>
              <a:schemeClr val="accent6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タイトル 2"/>
          <p:cNvSpPr txBox="1">
            <a:spLocks/>
          </p:cNvSpPr>
          <p:nvPr/>
        </p:nvSpPr>
        <p:spPr>
          <a:xfrm>
            <a:off x="2411760" y="2132855"/>
            <a:ext cx="3323635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Deliver to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all team members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automatically</a:t>
            </a:r>
          </a:p>
        </p:txBody>
      </p:sp>
      <p:cxnSp>
        <p:nvCxnSpPr>
          <p:cNvPr id="21" name="曲線コネクタ 20"/>
          <p:cNvCxnSpPr/>
          <p:nvPr/>
        </p:nvCxnSpPr>
        <p:spPr>
          <a:xfrm rot="10800000" flipH="1" flipV="1">
            <a:off x="6059580" y="2722261"/>
            <a:ext cx="1452454" cy="1124845"/>
          </a:xfrm>
          <a:prstGeom prst="curvedConnector4">
            <a:avLst>
              <a:gd name="adj1" fmla="val -36321"/>
              <a:gd name="adj2" fmla="val 162532"/>
            </a:avLst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2"/>
          <p:cNvSpPr txBox="1">
            <a:spLocks/>
          </p:cNvSpPr>
          <p:nvPr/>
        </p:nvSpPr>
        <p:spPr>
          <a:xfrm>
            <a:off x="4387476" y="4585729"/>
            <a:ext cx="3825432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Build applications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and run regression tests automatically</a:t>
            </a:r>
          </a:p>
        </p:txBody>
      </p:sp>
      <p:pic>
        <p:nvPicPr>
          <p:cNvPr id="26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071" y="4450967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96" y="4450966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880" y="445310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3015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25" grpId="0"/>
      <p:bldP spid="2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Shared understanding by</a:t>
            </a:r>
            <a:r>
              <a:rPr lang="en-AU" altLang="ja-JP" dirty="0"/>
              <a:t> </a:t>
            </a:r>
            <a:r>
              <a:rPr lang="en-AU" altLang="ja-JP" dirty="0" smtClean="0"/>
              <a:t>the working </a:t>
            </a:r>
            <a:r>
              <a:rPr lang="en-AU" altLang="ja-JP" dirty="0"/>
              <a:t>software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968145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608767" y="440854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665507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246396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四角形吹き出し 38"/>
          <p:cNvSpPr/>
          <p:nvPr/>
        </p:nvSpPr>
        <p:spPr bwMode="auto">
          <a:xfrm>
            <a:off x="5708879" y="3882183"/>
            <a:ext cx="2520000" cy="1080000"/>
          </a:xfrm>
          <a:prstGeom prst="wedgeRectCallout">
            <a:avLst>
              <a:gd name="adj1" fmla="val -50071"/>
              <a:gd name="adj2" fmla="val -89686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Get </a:t>
            </a:r>
            <a:r>
              <a:rPr lang="en-US" altLang="ja-JP" sz="2400" dirty="0"/>
              <a:t>fast feedback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四角形吹き出し 39"/>
          <p:cNvSpPr/>
          <p:nvPr/>
        </p:nvSpPr>
        <p:spPr bwMode="auto">
          <a:xfrm>
            <a:off x="606646" y="3882183"/>
            <a:ext cx="2520000" cy="1080000"/>
          </a:xfrm>
          <a:prstGeom prst="wedgeRectCallout">
            <a:avLst>
              <a:gd name="adj1" fmla="val 73185"/>
              <a:gd name="adj2" fmla="val -64151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Know about</a:t>
            </a:r>
          </a:p>
          <a:p>
            <a:r>
              <a:rPr lang="en-US" altLang="ja-JP" sz="2400" dirty="0" smtClean="0"/>
              <a:t>the </a:t>
            </a:r>
            <a:r>
              <a:rPr lang="en-US" altLang="ja-JP" sz="2400" dirty="0"/>
              <a:t>progress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087213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2. Testing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64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Example of BDD test scenario with Calabash-Android</a:t>
            </a:r>
            <a:endParaRPr kumimoji="1" lang="ja-JP" altLang="en-US" dirty="0"/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360000" y="836712"/>
            <a:ext cx="8424000" cy="525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dirty="0">
                <a:solidFill>
                  <a:srgbClr val="7030A0"/>
                </a:solidFill>
              </a:rPr>
              <a:t>Feature</a:t>
            </a:r>
            <a:r>
              <a:rPr lang="en-US" altLang="ja-JP" sz="2000" b="0" dirty="0">
                <a:solidFill>
                  <a:schemeClr val="tx1"/>
                </a:solidFill>
              </a:rPr>
              <a:t>: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Input</a:t>
            </a:r>
            <a:endParaRPr lang="en-US" altLang="ja-JP" sz="2000" b="0" dirty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</a:t>
            </a:r>
            <a:r>
              <a:rPr lang="en-US" altLang="ja-JP" sz="2000" dirty="0">
                <a:solidFill>
                  <a:srgbClr val="7030A0"/>
                </a:solidFill>
              </a:rPr>
              <a:t>Scenario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: Input today’s data</a:t>
            </a:r>
          </a:p>
          <a:p>
            <a:pPr algn="l"/>
            <a:endParaRPr lang="en-US" altLang="ja-JP" sz="2000" b="0" dirty="0" smtClean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Given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I kick drumroll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And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drumroll show today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When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press next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>
                <a:solidFill>
                  <a:srgbClr val="00B050"/>
                </a:solidFill>
              </a:rPr>
              <a:t>Then</a:t>
            </a:r>
            <a:r>
              <a:rPr lang="en-US" altLang="ja-JP" sz="2000" b="0" dirty="0">
                <a:solidFill>
                  <a:schemeClr val="tx1"/>
                </a:solidFill>
              </a:rPr>
              <a:t> I should see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”xxx" </a:t>
            </a:r>
            <a:r>
              <a:rPr lang="en-US" altLang="ja-JP" sz="2000" b="0" dirty="0">
                <a:solidFill>
                  <a:schemeClr val="tx1"/>
                </a:solidFill>
              </a:rPr>
              <a:t>screen</a:t>
            </a:r>
          </a:p>
          <a:p>
            <a:pPr algn="l"/>
            <a:endParaRPr lang="en-US" altLang="ja-JP" sz="2000" b="0" dirty="0" smtClean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When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I press keys and calculator should show like this: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2 |   2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0 |  20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0 | 200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* | 200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3 |   3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= | 600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>
                <a:solidFill>
                  <a:srgbClr val="00B050"/>
                </a:solidFill>
              </a:rPr>
              <a:t>Then</a:t>
            </a:r>
            <a:r>
              <a:rPr lang="en-US" altLang="ja-JP" sz="2000" b="0" dirty="0">
                <a:solidFill>
                  <a:schemeClr val="tx1"/>
                </a:solidFill>
              </a:rPr>
              <a:t> take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photo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6" name="四角形吹き出し 5"/>
          <p:cNvSpPr/>
          <p:nvPr/>
        </p:nvSpPr>
        <p:spPr>
          <a:xfrm>
            <a:off x="4643848" y="764704"/>
            <a:ext cx="4320000" cy="864096"/>
          </a:xfrm>
          <a:prstGeom prst="wedgeRectCallout">
            <a:avLst>
              <a:gd name="adj1" fmla="val -69278"/>
              <a:gd name="adj2" fmla="val -7152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000" dirty="0" smtClean="0"/>
              <a:t>Feature	: name of all cases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 smtClean="0"/>
              <a:t>Scenario	: name of each case</a:t>
            </a:r>
            <a:endParaRPr kumimoji="1" lang="ja-JP" altLang="en-US" sz="2000" dirty="0"/>
          </a:p>
        </p:txBody>
      </p:sp>
      <p:sp>
        <p:nvSpPr>
          <p:cNvPr id="8" name="四角形吹き出し 7"/>
          <p:cNvSpPr/>
          <p:nvPr/>
        </p:nvSpPr>
        <p:spPr>
          <a:xfrm>
            <a:off x="4643848" y="1772816"/>
            <a:ext cx="2880000" cy="864096"/>
          </a:xfrm>
          <a:prstGeom prst="wedgeRectCallout">
            <a:avLst>
              <a:gd name="adj1" fmla="val -78794"/>
              <a:gd name="adj2" fmla="val 19706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kumimoji="1" lang="en-US" altLang="ja-JP" sz="2000" dirty="0" smtClean="0"/>
              <a:t>These statements are</a:t>
            </a:r>
          </a:p>
          <a:p>
            <a:r>
              <a:rPr lang="en-US" altLang="ja-JP" sz="2000" dirty="0" smtClean="0"/>
              <a:t>RUNNABLE!</a:t>
            </a:r>
            <a:endParaRPr kumimoji="1" lang="ja-JP" altLang="en-US" sz="2000" dirty="0"/>
          </a:p>
        </p:txBody>
      </p:sp>
      <p:sp>
        <p:nvSpPr>
          <p:cNvPr id="9" name="四角形吹き出し 8"/>
          <p:cNvSpPr/>
          <p:nvPr/>
        </p:nvSpPr>
        <p:spPr>
          <a:xfrm>
            <a:off x="4643848" y="4221088"/>
            <a:ext cx="2880000" cy="1152128"/>
          </a:xfrm>
          <a:prstGeom prst="wedgeRectCallout">
            <a:avLst>
              <a:gd name="adj1" fmla="val -124554"/>
              <a:gd name="adj2" fmla="val -25341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altLang="ja-JP" sz="2000" dirty="0" smtClean="0"/>
              <a:t>We can write data</a:t>
            </a:r>
          </a:p>
          <a:p>
            <a:r>
              <a:rPr kumimoji="1" lang="en-US" altLang="ja-JP" sz="2000" dirty="0" smtClean="0"/>
              <a:t>with table style like this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30811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円形吹き出し 40"/>
          <p:cNvSpPr/>
          <p:nvPr/>
        </p:nvSpPr>
        <p:spPr bwMode="auto">
          <a:xfrm>
            <a:off x="418255" y="4723590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115616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771800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6185700" y="1412776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4" name="円形吹き出し 43"/>
          <p:cNvSpPr/>
          <p:nvPr/>
        </p:nvSpPr>
        <p:spPr bwMode="auto">
          <a:xfrm>
            <a:off x="415574" y="4726111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391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115616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771800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969676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円形吹き出し 31"/>
          <p:cNvSpPr/>
          <p:nvPr/>
        </p:nvSpPr>
        <p:spPr bwMode="auto">
          <a:xfrm>
            <a:off x="6516216" y="3669498"/>
            <a:ext cx="2468233" cy="1174546"/>
          </a:xfrm>
          <a:prstGeom prst="wedgeEllipseCallout">
            <a:avLst>
              <a:gd name="adj1" fmla="val -56268"/>
              <a:gd name="adj2" fmla="val -6573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that right?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0" name="円形吹き出し 39"/>
          <p:cNvSpPr/>
          <p:nvPr/>
        </p:nvSpPr>
        <p:spPr bwMode="auto">
          <a:xfrm>
            <a:off x="418255" y="4723590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5" name="円形吹き出し 34"/>
          <p:cNvSpPr/>
          <p:nvPr/>
        </p:nvSpPr>
        <p:spPr bwMode="auto">
          <a:xfrm>
            <a:off x="415574" y="4726111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663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547664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203848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969676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600907" y="4382968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598226" y="4385489"/>
            <a:ext cx="2468233" cy="1174546"/>
          </a:xfrm>
          <a:prstGeom prst="wedgeEllipseCallout">
            <a:avLst>
              <a:gd name="adj1" fmla="val 61047"/>
              <a:gd name="adj2" fmla="val -862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OK,  go ahead!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円形吹き出し 31"/>
          <p:cNvSpPr/>
          <p:nvPr/>
        </p:nvSpPr>
        <p:spPr bwMode="auto">
          <a:xfrm>
            <a:off x="6516216" y="3669498"/>
            <a:ext cx="2468233" cy="1174546"/>
          </a:xfrm>
          <a:prstGeom prst="wedgeEllipseCallout">
            <a:avLst>
              <a:gd name="adj1" fmla="val -56268"/>
              <a:gd name="adj2" fmla="val -6573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that right?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543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547664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203848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549395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5" name="円形吹き出し 44"/>
          <p:cNvSpPr/>
          <p:nvPr/>
        </p:nvSpPr>
        <p:spPr bwMode="auto">
          <a:xfrm>
            <a:off x="5928410" y="3821275"/>
            <a:ext cx="2468233" cy="1174546"/>
          </a:xfrm>
          <a:prstGeom prst="wedgeEllipseCallout">
            <a:avLst>
              <a:gd name="adj1" fmla="val -27080"/>
              <a:gd name="adj2" fmla="val -7989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it OK?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1053682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6569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 txBox="1">
            <a:spLocks/>
          </p:cNvSpPr>
          <p:nvPr/>
        </p:nvSpPr>
        <p:spPr>
          <a:xfrm>
            <a:off x="2935856" y="2967959"/>
            <a:ext cx="1739668" cy="50405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chemeClr val="tx1"/>
                </a:solidFill>
                <a:latin typeface="SimHei" pitchFamily="49" charset="-122"/>
                <a:ea typeface="SimHei" pitchFamily="49" charset="-122"/>
              </a:rPr>
              <a:t>WALL CI/CD</a:t>
            </a:r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4776559" y="1934614"/>
            <a:ext cx="1739668" cy="50405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chemeClr val="tx1"/>
                </a:solidFill>
                <a:latin typeface="SimHei" pitchFamily="49" charset="-122"/>
                <a:ea typeface="SimHei" pitchFamily="49" charset="-122"/>
              </a:rPr>
              <a:t>WALL TDD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6632168" y="1268760"/>
            <a:ext cx="1739668" cy="50405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chemeClr val="tx1"/>
                </a:solidFill>
                <a:latin typeface="SimHei" pitchFamily="49" charset="-122"/>
                <a:ea typeface="SimHei" pitchFamily="49" charset="-122"/>
              </a:rPr>
              <a:t>WALL ATDD</a:t>
            </a:r>
          </a:p>
        </p:txBody>
      </p:sp>
      <p:pic>
        <p:nvPicPr>
          <p:cNvPr id="2" name="Picture 2" descr="C:\Users\hiroyuki.a.ito\Pictures\00_Card\jenkins\jenki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38851" y="3429000"/>
            <a:ext cx="1289133" cy="1289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Users\hiroyuki.a.ito\Pictures\TDD\doroid_head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145" y="2678641"/>
            <a:ext cx="1562497" cy="822367"/>
          </a:xfrm>
          <a:prstGeom prst="rect">
            <a:avLst/>
          </a:prstGeom>
          <a:noFill/>
          <a:extLst/>
        </p:spPr>
      </p:pic>
      <p:pic>
        <p:nvPicPr>
          <p:cNvPr id="9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7905" y="1988840"/>
            <a:ext cx="1852527" cy="5638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xtLst/>
        </p:spPr>
      </p:pic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The world’s largest Agile Conference</a:t>
            </a:r>
            <a:endParaRPr kumimoji="1" lang="ja-JP" altLang="en-US" dirty="0"/>
          </a:p>
        </p:txBody>
      </p:sp>
      <p:pic>
        <p:nvPicPr>
          <p:cNvPr id="7" name="図 6" descr="04_Gat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1" y="849600"/>
            <a:ext cx="9066098" cy="50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282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2084257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608766" y="4005679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549395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043608" y="4370696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1040927" y="4373217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Sure!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1053682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円形吹き出し 33"/>
          <p:cNvSpPr/>
          <p:nvPr/>
        </p:nvSpPr>
        <p:spPr bwMode="auto">
          <a:xfrm>
            <a:off x="5928410" y="3821275"/>
            <a:ext cx="2468233" cy="1174546"/>
          </a:xfrm>
          <a:prstGeom prst="wedgeEllipseCallout">
            <a:avLst>
              <a:gd name="adj1" fmla="val -27080"/>
              <a:gd name="adj2" fmla="val -7989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it OK?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898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3. Metrics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rgbClr val="008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081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2"/>
          <p:cNvSpPr txBox="1">
            <a:spLocks/>
          </p:cNvSpPr>
          <p:nvPr/>
        </p:nvSpPr>
        <p:spPr>
          <a:xfrm>
            <a:off x="184271" y="2853016"/>
            <a:ext cx="8780218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2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0" y="2134404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3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0" y="1410093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4" name="図 13" descr="Burnu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813" y="3482800"/>
            <a:ext cx="5752374" cy="2682504"/>
          </a:xfrm>
          <a:prstGeom prst="rect">
            <a:avLst/>
          </a:prstGeom>
        </p:spPr>
      </p:pic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Metrics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7" name="タイトル 2"/>
          <p:cNvSpPr txBox="1">
            <a:spLocks/>
          </p:cNvSpPr>
          <p:nvPr/>
        </p:nvSpPr>
        <p:spPr>
          <a:xfrm>
            <a:off x="184270" y="690093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[e.g.]</a:t>
            </a:r>
            <a:endParaRPr lang="en-US" altLang="ja-JP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958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KPIs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7" name="タイトル 2"/>
          <p:cNvSpPr txBox="1">
            <a:spLocks/>
          </p:cNvSpPr>
          <p:nvPr/>
        </p:nvSpPr>
        <p:spPr>
          <a:xfrm>
            <a:off x="184270" y="690092"/>
            <a:ext cx="8779749" cy="360300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ja-JP" altLang="en-US" b="0" dirty="0" smtClean="0">
                <a:solidFill>
                  <a:schemeClr val="tx1"/>
                </a:solidFill>
                <a:latin typeface="+mn-lt"/>
              </a:rPr>
              <a:t>経営学＆科学的手法で実施している、</a:t>
            </a:r>
            <a:endParaRPr lang="en-US" altLang="ja-JP" b="0" dirty="0" smtClean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ja-JP" altLang="en-US" b="0" dirty="0" smtClean="0">
                <a:solidFill>
                  <a:schemeClr val="tx1"/>
                </a:solidFill>
                <a:latin typeface="+mn-lt"/>
              </a:rPr>
              <a:t>改善の仕組み化としての指標は出すべし</a:t>
            </a:r>
            <a:endParaRPr lang="en-US" altLang="ja-JP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53603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moneybal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1" y="499290"/>
            <a:ext cx="4230216" cy="6358710"/>
          </a:xfrm>
          <a:prstGeom prst="rect">
            <a:avLst/>
          </a:prstGeom>
        </p:spPr>
      </p:pic>
      <p:sp>
        <p:nvSpPr>
          <p:cNvPr id="6" name="タイトル 2"/>
          <p:cNvSpPr txBox="1">
            <a:spLocks/>
          </p:cNvSpPr>
          <p:nvPr/>
        </p:nvSpPr>
        <p:spPr>
          <a:xfrm>
            <a:off x="360000" y="5661248"/>
            <a:ext cx="842400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tr-TR" altLang="ja-JP" sz="2400" b="0" dirty="0">
                <a:solidFill>
                  <a:srgbClr val="000000"/>
                </a:solidFill>
                <a:latin typeface="+mn-ea"/>
                <a:ea typeface="+mn-ea"/>
                <a:cs typeface="ＭＳ 明朝"/>
                <a:hlinkClick r:id="rId4"/>
              </a:rPr>
              <a:t>http://books.rakuten.co.jp/rk/91a2285c6f0b4fea867632bcd286bf1d</a:t>
            </a:r>
            <a:r>
              <a:rPr lang="tr-TR" altLang="ja-JP" sz="2400" b="0" dirty="0" smtClean="0">
                <a:solidFill>
                  <a:srgbClr val="000000"/>
                </a:solidFill>
                <a:latin typeface="+mn-ea"/>
                <a:ea typeface="+mn-ea"/>
                <a:cs typeface="ＭＳ 明朝"/>
                <a:hlinkClick r:id="rId4"/>
              </a:rPr>
              <a:t>/</a:t>
            </a:r>
            <a:endParaRPr lang="tr-TR" altLang="ja-JP" sz="24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788343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</a:t>
            </a: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of </a:t>
            </a: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590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-508" y="1014562"/>
            <a:ext cx="9145016" cy="4828876"/>
          </a:xfrm>
          <a:prstGeom prst="rect">
            <a:avLst/>
          </a:prstGeom>
          <a:noFill/>
          <a:ln>
            <a:solidFill>
              <a:srgbClr val="BF0000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400" b="0" kern="0" dirty="0" smtClean="0">
                <a:solidFill>
                  <a:srgbClr val="000000"/>
                </a:solidFill>
                <a:latin typeface="+mn-lt"/>
              </a:rPr>
              <a:t>XP Europe </a:t>
            </a:r>
            <a:r>
              <a:rPr kumimoji="0" lang="ja-JP" altLang="en-US" sz="4400" b="0" kern="0" dirty="0" smtClean="0">
                <a:solidFill>
                  <a:srgbClr val="000000"/>
                </a:solidFill>
                <a:latin typeface="+mn-lt"/>
              </a:rPr>
              <a:t>というものにも、</a:t>
            </a:r>
            <a:endParaRPr kumimoji="0" lang="en-US" altLang="ja-JP" sz="4400" b="0" kern="0" dirty="0" smtClean="0">
              <a:solidFill>
                <a:srgbClr val="000000"/>
              </a:solidFill>
              <a:latin typeface="+mn-lt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4400" b="0" kern="0" dirty="0" smtClean="0">
                <a:solidFill>
                  <a:srgbClr val="000000"/>
                </a:solidFill>
                <a:latin typeface="+mn-lt"/>
              </a:rPr>
              <a:t>Agile2014 </a:t>
            </a:r>
            <a:r>
              <a:rPr kumimoji="0" lang="ja-JP" altLang="en-US" sz="4400" b="0" kern="0" dirty="0" smtClean="0">
                <a:solidFill>
                  <a:srgbClr val="000000"/>
                </a:solidFill>
                <a:latin typeface="+mn-lt"/>
              </a:rPr>
              <a:t>と同様</a:t>
            </a:r>
            <a:endParaRPr kumimoji="0" lang="en-US" altLang="ja-JP" sz="4400" b="0" kern="0" dirty="0" smtClean="0">
              <a:solidFill>
                <a:srgbClr val="000000"/>
              </a:solidFill>
              <a:latin typeface="+mn-lt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4400" b="0" kern="0" dirty="0" smtClean="0">
                <a:solidFill>
                  <a:srgbClr val="000000"/>
                </a:solidFill>
                <a:latin typeface="+mn-lt"/>
              </a:rPr>
              <a:t>Paper &amp; Shepherding process </a:t>
            </a:r>
            <a:r>
              <a:rPr kumimoji="0" lang="ja-JP" altLang="en-US" sz="4400" b="0" kern="0" dirty="0" smtClean="0">
                <a:solidFill>
                  <a:srgbClr val="000000"/>
                </a:solidFill>
                <a:latin typeface="+mn-lt"/>
              </a:rPr>
              <a:t>が</a:t>
            </a:r>
            <a:endParaRPr kumimoji="0" lang="en-US" altLang="ja-JP" sz="4400" b="0" kern="0" dirty="0" smtClean="0">
              <a:solidFill>
                <a:srgbClr val="000000"/>
              </a:solidFill>
              <a:latin typeface="+mn-lt"/>
            </a:endParaRPr>
          </a:p>
          <a:p>
            <a:pPr algn="l">
              <a:spcBef>
                <a:spcPts val="0"/>
              </a:spcBef>
            </a:pPr>
            <a:r>
              <a:rPr kumimoji="0" lang="ja-JP" altLang="en-US" sz="4400" b="0" kern="0" dirty="0" smtClean="0">
                <a:solidFill>
                  <a:srgbClr val="000000"/>
                </a:solidFill>
                <a:latin typeface="+mn-lt"/>
              </a:rPr>
              <a:t>あるとのこと</a:t>
            </a:r>
            <a:endParaRPr kumimoji="0" lang="en-US" altLang="ja-JP" sz="4400" b="0" kern="0" dirty="0">
              <a:solidFill>
                <a:srgbClr val="000000"/>
              </a:solidFill>
              <a:latin typeface="+mn-lt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4400" b="0" kern="0" dirty="0" smtClean="0">
                <a:solidFill>
                  <a:srgbClr val="000000"/>
                </a:solidFill>
                <a:latin typeface="+mn-lt"/>
              </a:rPr>
              <a:t>by Jutta Eckstein</a:t>
            </a: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The world’s largest conference of Agile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99635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80000" y="5613662"/>
            <a:ext cx="8784000" cy="576064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dirty="0">
                <a:solidFill>
                  <a:schemeClr val="tx1"/>
                </a:solidFill>
                <a:hlinkClick r:id="rId2"/>
              </a:rPr>
              <a:t>http://agile2015.agilealliance.org</a:t>
            </a:r>
            <a:r>
              <a:rPr lang="en-US" altLang="ja-JP" dirty="0" smtClean="0">
                <a:solidFill>
                  <a:schemeClr val="tx1"/>
                </a:solidFill>
                <a:hlinkClick r:id="rId2"/>
              </a:rPr>
              <a:t>/</a:t>
            </a:r>
            <a:endParaRPr lang="en-US" altLang="ja-JP" dirty="0" smtClean="0">
              <a:solidFill>
                <a:schemeClr val="tx1"/>
              </a:solidFill>
            </a:endParaRPr>
          </a:p>
        </p:txBody>
      </p:sp>
      <p:pic>
        <p:nvPicPr>
          <p:cNvPr id="4" name="図 3" descr="Agile201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664" y="21358"/>
            <a:ext cx="7344673" cy="568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26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Information and </a:t>
            </a:r>
            <a:r>
              <a:rPr lang="en-US" altLang="ja-JP" dirty="0" smtClean="0"/>
              <a:t>documents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1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Session information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 smtClean="0">
                <a:latin typeface="+mn-lt"/>
                <a:ea typeface="+mn-ea"/>
                <a:cs typeface="ＭＳ 明朝"/>
              </a:rPr>
              <a:t>http</a:t>
            </a:r>
            <a:r>
              <a:rPr kumimoji="0" lang="en-US" altLang="ja-JP" sz="1800" b="0" kern="0" dirty="0">
                <a:latin typeface="+mn-lt"/>
                <a:ea typeface="+mn-ea"/>
                <a:cs typeface="ＭＳ 明朝"/>
              </a:rPr>
              <a:t>://</a:t>
            </a:r>
            <a:r>
              <a:rPr kumimoji="0" lang="en-US" altLang="ja-JP" sz="1800" b="0" kern="0" dirty="0" err="1">
                <a:latin typeface="+mn-lt"/>
                <a:ea typeface="+mn-ea"/>
                <a:cs typeface="ＭＳ 明朝"/>
              </a:rPr>
              <a:t>www.agilealliance.org</a:t>
            </a:r>
            <a:r>
              <a:rPr kumimoji="0" lang="en-US" altLang="ja-JP" sz="1800" b="0" kern="0" dirty="0">
                <a:latin typeface="+mn-lt"/>
                <a:ea typeface="+mn-ea"/>
                <a:cs typeface="ＭＳ 明朝"/>
              </a:rPr>
              <a:t>/files/5014/0509/9284/ExperienceReport.2014.Ito.pdf</a:t>
            </a: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3657270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1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</a:t>
            </a:r>
            <a:r>
              <a:rPr kumimoji="0" lang="en-US" altLang="ja-JP" sz="1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resentation</a:t>
            </a:r>
            <a:r>
              <a:rPr kumimoji="0" lang="en-US" altLang="ja-JP" sz="1800" b="0" kern="0" dirty="0" smtClean="0">
                <a:solidFill>
                  <a:srgbClr val="000000"/>
                </a:solidFill>
                <a:cs typeface="ＭＳ 明朝"/>
              </a:rPr>
              <a:t> document published </a:t>
            </a:r>
            <a:r>
              <a:rPr kumimoji="0" lang="en-US" altLang="ja-JP" sz="1800" b="0" kern="0" dirty="0">
                <a:solidFill>
                  <a:srgbClr val="000000"/>
                </a:solidFill>
                <a:cs typeface="ＭＳ 明朝"/>
              </a:rPr>
              <a:t>on Agile Alliance </a:t>
            </a:r>
            <a:r>
              <a:rPr kumimoji="0" lang="en-US" altLang="ja-JP" sz="1800" b="0" kern="0" dirty="0" smtClean="0">
                <a:solidFill>
                  <a:srgbClr val="000000"/>
                </a:solidFill>
                <a:cs typeface="ＭＳ 明朝"/>
              </a:rPr>
              <a:t>site</a:t>
            </a:r>
            <a:endParaRPr kumimoji="0" lang="en-US" altLang="ja-JP" sz="1800" b="0" kern="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>
                <a:solidFill>
                  <a:srgbClr val="000000"/>
                </a:solidFill>
                <a:cs typeface="ＭＳ 明朝"/>
              </a:rPr>
              <a:t>★</a:t>
            </a:r>
            <a:endParaRPr kumimoji="0" lang="en-US" altLang="ja-JP" sz="1800" b="0" kern="0" dirty="0" smtClean="0">
              <a:latin typeface="+mn-lt"/>
              <a:ea typeface="+mn-ea"/>
              <a:cs typeface="ＭＳ 明朝"/>
            </a:endParaRP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252000" y="501317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kumimoji="0" lang="en-US" altLang="ja-JP" sz="1800" b="0" kern="0" dirty="0" smtClean="0">
                <a:solidFill>
                  <a:srgbClr val="000000"/>
                </a:solidFill>
                <a:cs typeface="ＭＳ 明朝"/>
              </a:rPr>
              <a:t>My blog</a:t>
            </a:r>
          </a:p>
          <a:p>
            <a:pPr algn="l"/>
            <a:r>
              <a:rPr lang="tr-TR" altLang="ja-JP" sz="1800" b="0" dirty="0" smtClean="0">
                <a:solidFill>
                  <a:srgbClr val="000000"/>
                </a:solidFill>
                <a:latin typeface="+mn-ea"/>
                <a:cs typeface="ＭＳ 明朝"/>
                <a:hlinkClick r:id="rId3"/>
              </a:rPr>
              <a:t>http</a:t>
            </a:r>
            <a:r>
              <a:rPr lang="tr-TR" altLang="ja-JP" sz="1800" b="0" dirty="0">
                <a:solidFill>
                  <a:srgbClr val="000000"/>
                </a:solidFill>
                <a:latin typeface="+mn-ea"/>
                <a:cs typeface="ＭＳ 明朝"/>
                <a:hlinkClick r:id="rId3"/>
              </a:rPr>
              <a:t>://d.hatena.ne.jp/hageyahhoo/20140730/1406683408</a:t>
            </a:r>
            <a:endParaRPr lang="tr-TR" altLang="ja-JP" sz="1800" b="0" dirty="0">
              <a:solidFill>
                <a:srgbClr val="000000"/>
              </a:solidFill>
              <a:latin typeface="+mn-ea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301363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18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Paper published on Agile Alliance site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 smtClean="0">
                <a:latin typeface="+mn-lt"/>
                <a:ea typeface="+mn-ea"/>
                <a:cs typeface="ＭＳ 明朝"/>
                <a:hlinkClick r:id="rId4"/>
              </a:rPr>
              <a:t>http</a:t>
            </a:r>
            <a:r>
              <a:rPr kumimoji="0" lang="en-US" altLang="ja-JP" sz="1800" b="0" kern="0" dirty="0">
                <a:latin typeface="+mn-lt"/>
                <a:ea typeface="+mn-ea"/>
                <a:cs typeface="ＭＳ 明朝"/>
                <a:hlinkClick r:id="rId4"/>
              </a:rPr>
              <a:t>://www.agilealliance.org/files/5014/0509/9284/ExperienceReport.2014.</a:t>
            </a:r>
            <a:r>
              <a:rPr kumimoji="0" lang="en-US" altLang="ja-JP" sz="1800" b="0" kern="0" dirty="0" smtClean="0">
                <a:latin typeface="+mn-lt"/>
                <a:ea typeface="+mn-ea"/>
                <a:cs typeface="ＭＳ 明朝"/>
                <a:hlinkClick r:id="rId4"/>
              </a:rPr>
              <a:t>Ito.pdf</a:t>
            </a:r>
            <a:endParaRPr kumimoji="0" lang="en-US" altLang="ja-JP" sz="1800" b="0" kern="0" dirty="0" smtClean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3930235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Attended as a session speaker!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3" name="図 2" descr="登壇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2" y="849600"/>
            <a:ext cx="9066097" cy="50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330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kumimoji="1" lang="en-US" altLang="ja-JP" dirty="0" smtClean="0"/>
              <a:t>Agenda</a:t>
            </a:r>
            <a:endParaRPr kumimoji="1" lang="ja-JP" altLang="en-US" dirty="0"/>
          </a:p>
        </p:txBody>
      </p:sp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</a:t>
            </a: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of </a:t>
            </a: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7089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</a:t>
            </a: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of </a:t>
            </a: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39755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Basic information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graphicFrame>
        <p:nvGraphicFramePr>
          <p:cNvPr id="2" name="表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827689"/>
              </p:ext>
            </p:extLst>
          </p:nvPr>
        </p:nvGraphicFramePr>
        <p:xfrm>
          <a:off x="438923" y="1192412"/>
          <a:ext cx="8266154" cy="42196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52957"/>
                <a:gridCol w="5213197"/>
              </a:tblGrid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Location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Orlando</a:t>
                      </a:r>
                      <a:r>
                        <a:rPr kumimoji="1" lang="en-US" altLang="ja-JP" sz="2400" dirty="0" smtClean="0"/>
                        <a:t>,</a:t>
                      </a:r>
                      <a:r>
                        <a:rPr kumimoji="1" lang="en-US" altLang="ja-JP" sz="2400" baseline="0" dirty="0" smtClean="0"/>
                        <a:t> Florida, U.S.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Duration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4.5</a:t>
                      </a:r>
                      <a:r>
                        <a:rPr kumimoji="1" lang="en-US" altLang="ja-JP" sz="2400" dirty="0" smtClean="0"/>
                        <a:t> days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Attendees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dirty="0" smtClean="0"/>
                        <a:t>Approximately </a:t>
                      </a:r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2000</a:t>
                      </a:r>
                      <a:r>
                        <a:rPr kumimoji="1" lang="en-US" altLang="ja-JP" sz="2400" dirty="0" smtClean="0"/>
                        <a:t> persons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Sessions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272</a:t>
                      </a:r>
                      <a:r>
                        <a:rPr kumimoji="1" lang="en-US" altLang="ja-JP" sz="2400" dirty="0" smtClean="0"/>
                        <a:t> sessions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Session Speakers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dirty="0" smtClean="0"/>
                        <a:t>Over </a:t>
                      </a:r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280</a:t>
                      </a:r>
                      <a:r>
                        <a:rPr kumimoji="1" lang="en-US" altLang="ja-JP" sz="2400" dirty="0" smtClean="0"/>
                        <a:t> persons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5964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Rakuten all superstars!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Rakutens.jp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1" y="849600"/>
            <a:ext cx="9066098" cy="5099680"/>
          </a:xfrm>
          <a:prstGeom prst="rect">
            <a:avLst/>
          </a:prstGeom>
        </p:spPr>
      </p:pic>
      <p:sp>
        <p:nvSpPr>
          <p:cNvPr id="5" name="タイトル 2"/>
          <p:cNvSpPr txBox="1">
            <a:spLocks/>
          </p:cNvSpPr>
          <p:nvPr/>
        </p:nvSpPr>
        <p:spPr>
          <a:xfrm>
            <a:off x="899872" y="3933056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Abex (BDD)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484048" y="2708920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Dana (R Marketing)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315" y="5193256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TheHiro (TDD)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3636176" y="3321048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Pramod (PJM)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5436376" y="3933056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Yasnob (TDD)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500450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Corporate_strictly_confidential_b">
  <a:themeElements>
    <a:clrScheme name="R-style col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BF0000"/>
      </a:accent1>
      <a:accent2>
        <a:srgbClr val="F06E5A"/>
      </a:accent2>
      <a:accent3>
        <a:srgbClr val="F0AA5A"/>
      </a:accent3>
      <a:accent4>
        <a:srgbClr val="C8DC46"/>
      </a:accent4>
      <a:accent5>
        <a:srgbClr val="00AAE6"/>
      </a:accent5>
      <a:accent6>
        <a:srgbClr val="0078BE"/>
      </a:accent6>
      <a:hlink>
        <a:srgbClr val="0000FF"/>
      </a:hlink>
      <a:folHlink>
        <a:srgbClr val="800080"/>
      </a:folHlink>
    </a:clrScheme>
    <a:fontScheme name="R-style font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FF00"/>
        </a:solidFill>
        <a:ln>
          <a:solidFill>
            <a:srgbClr val="000000"/>
          </a:solidFill>
        </a:ln>
        <a:effectLst>
          <a:outerShdw blurRad="88900" dist="38100" dir="8100000" algn="tr" rotWithShape="0">
            <a:prstClr val="black">
              <a:alpha val="30000"/>
            </a:prstClr>
          </a:outerShdw>
        </a:effectLst>
        <a:extLst/>
      </a:spPr>
      <a:bodyPr anchor="ctr" anchorCtr="0"/>
      <a:lstStyle>
        <a:defPPr algn="ctr">
          <a:defRPr dirty="0" smtClean="0"/>
        </a:defPPr>
      </a:lstStyle>
    </a:spDef>
    <a:lnDef>
      <a:spPr>
        <a:ln w="127000" cmpd="sng">
          <a:solidFill>
            <a:srgbClr val="FF0000"/>
          </a:solidFill>
          <a:tailEnd type="stealth" w="lg" len="lg"/>
        </a:ln>
        <a:effectLst>
          <a:outerShdw blurRad="88900" dist="38100" dir="8100000" algn="ctr" rotWithShape="0">
            <a:srgbClr val="000000">
              <a:alpha val="30000"/>
            </a:srgbClr>
          </a:outerShdw>
        </a:effectLst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C7DCEE764623746B4E4E557D8B3CACD" ma:contentTypeVersion="0" ma:contentTypeDescription="Create a new document." ma:contentTypeScope="" ma:versionID="c4b4ff3fda9e11dcfa76d81ab90015bf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52D75E9-7A55-4E2A-89EF-D6493A63AB07}">
  <ds:schemaRefs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7EA97D61-185C-4682-A4FE-AB4628D27E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564C25D7-D27D-47E0-8384-6126C745C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4782</TotalTime>
  <Words>2591</Words>
  <Application>Microsoft Macintosh PowerPoint</Application>
  <PresentationFormat>画面に合わせる (4:3)</PresentationFormat>
  <Paragraphs>615</Paragraphs>
  <Slides>48</Slides>
  <Notes>43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48</vt:i4>
      </vt:variant>
    </vt:vector>
  </HeadingPairs>
  <TitlesOfParts>
    <vt:vector size="49" baseType="lpstr">
      <vt:lpstr>Corporate_strictly_confidential_b</vt:lpstr>
      <vt:lpstr>PowerPoint プレゼンテーション</vt:lpstr>
      <vt:lpstr>About me</vt:lpstr>
      <vt:lpstr>PowerPoint プレゼンテーション</vt:lpstr>
      <vt:lpstr>The world’s largest Agile Conference</vt:lpstr>
      <vt:lpstr>Attended as a session speaker!</vt:lpstr>
      <vt:lpstr>Agenda</vt:lpstr>
      <vt:lpstr>PowerPoint プレゼンテーション</vt:lpstr>
      <vt:lpstr>Basic information</vt:lpstr>
      <vt:lpstr>Rakuten all superstars!</vt:lpstr>
      <vt:lpstr>Trend of sessions</vt:lpstr>
      <vt:lpstr>Comparison of trends</vt:lpstr>
      <vt:lpstr>PowerPoint プレゼンテーション</vt:lpstr>
      <vt:lpstr>Information and documents</vt:lpstr>
      <vt:lpstr>Before session</vt:lpstr>
      <vt:lpstr>Before session (expanded)</vt:lpstr>
      <vt:lpstr>On session program</vt:lpstr>
      <vt:lpstr>Venue</vt:lpstr>
      <vt:lpstr>Key item as a speaker</vt:lpstr>
      <vt:lpstr>Image of presentation</vt:lpstr>
      <vt:lpstr>Result</vt:lpstr>
      <vt:lpstr>Rebecca Wirfs-Brock: Track chair</vt:lpstr>
      <vt:lpstr>Jutta Eckstein: My shepherd</vt:lpstr>
      <vt:lpstr>Impression</vt:lpstr>
      <vt:lpstr>Next Action</vt:lpstr>
      <vt:lpstr>PowerPoint プレゼンテーション</vt:lpstr>
      <vt:lpstr>Previous Agile</vt:lpstr>
      <vt:lpstr>The latest Agile</vt:lpstr>
      <vt:lpstr>1. Enterprise Agile</vt:lpstr>
      <vt:lpstr>Enterprise Agile</vt:lpstr>
      <vt:lpstr>Asked for one executive</vt:lpstr>
      <vt:lpstr>This session’s theme</vt:lpstr>
      <vt:lpstr>The Implementation of CI/CD in our project</vt:lpstr>
      <vt:lpstr>Shared understanding by the working software</vt:lpstr>
      <vt:lpstr>2. Testing</vt:lpstr>
      <vt:lpstr>Example of BDD test scenario with Calabash-Android</vt:lpstr>
      <vt:lpstr>Process of BDD</vt:lpstr>
      <vt:lpstr>Process of BDD</vt:lpstr>
      <vt:lpstr>Process of BDD</vt:lpstr>
      <vt:lpstr>Process of BDD</vt:lpstr>
      <vt:lpstr>Process of BDD</vt:lpstr>
      <vt:lpstr>3. Metrics</vt:lpstr>
      <vt:lpstr>Metrics</vt:lpstr>
      <vt:lpstr>KPIs</vt:lpstr>
      <vt:lpstr>PowerPoint プレゼンテーション</vt:lpstr>
      <vt:lpstr>PowerPoint プレゼンテーション</vt:lpstr>
      <vt:lpstr>The world’s largest conference of Agile</vt:lpstr>
      <vt:lpstr>PowerPoint プレゼンテーション</vt:lpstr>
      <vt:lpstr>Information and documents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楽天株式会社</dc:creator>
  <cp:lastModifiedBy>伊藤 宏幸</cp:lastModifiedBy>
  <cp:revision>5164</cp:revision>
  <cp:lastPrinted>2012-11-01T00:53:12Z</cp:lastPrinted>
  <dcterms:created xsi:type="dcterms:W3CDTF">2013-01-29T01:30:29Z</dcterms:created>
  <dcterms:modified xsi:type="dcterms:W3CDTF">2014-08-03T18:41:17Z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0x0101006C7DCEE764623746B4E4E557D8B3CACD</vt:lpwstr>
  </property>
</Properties>
</file>

<file path=docProps/thumbnail.jpeg>
</file>